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Bold Ink" charset="1" panose="00000500000000000000"/>
      <p:regular r:id="rId33"/>
    </p:embeddedFont>
    <p:embeddedFont>
      <p:font typeface="Times New Roman Bold" charset="1" panose="02030802070405020303"/>
      <p:regular r:id="rId34"/>
    </p:embeddedFont>
    <p:embeddedFont>
      <p:font typeface="Garet" charset="1" panose="00000000000000000000"/>
      <p:regular r:id="rId35"/>
    </p:embeddedFont>
    <p:embeddedFont>
      <p:font typeface="Garet Bold"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8.jpeg" Type="http://schemas.openxmlformats.org/officeDocument/2006/relationships/image"/><Relationship Id="rId5" Target="../media/image49.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9.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0.jpeg" Type="http://schemas.openxmlformats.org/officeDocument/2006/relationships/image"/><Relationship Id="rId7"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53171" y="-594099"/>
            <a:ext cx="7742567" cy="11264194"/>
            <a:chOff x="0" y="0"/>
            <a:chExt cx="2039194" cy="2966701"/>
          </a:xfrm>
        </p:grpSpPr>
        <p:sp>
          <p:nvSpPr>
            <p:cNvPr name="Freeform 3" id="3"/>
            <p:cNvSpPr/>
            <p:nvPr/>
          </p:nvSpPr>
          <p:spPr>
            <a:xfrm flipH="false" flipV="false" rot="0">
              <a:off x="0" y="0"/>
              <a:ext cx="2039195" cy="2966701"/>
            </a:xfrm>
            <a:custGeom>
              <a:avLst/>
              <a:gdLst/>
              <a:ahLst/>
              <a:cxnLst/>
              <a:rect r="r" b="b" t="t" l="l"/>
              <a:pathLst>
                <a:path h="2966701" w="2039195">
                  <a:moveTo>
                    <a:pt x="0" y="0"/>
                  </a:moveTo>
                  <a:lnTo>
                    <a:pt x="2039195" y="0"/>
                  </a:lnTo>
                  <a:lnTo>
                    <a:pt x="2039195" y="2966701"/>
                  </a:lnTo>
                  <a:lnTo>
                    <a:pt x="0" y="2966701"/>
                  </a:lnTo>
                  <a:close/>
                </a:path>
              </a:pathLst>
            </a:custGeom>
            <a:solidFill>
              <a:srgbClr val="172330"/>
            </a:solidFill>
          </p:spPr>
        </p:sp>
        <p:sp>
          <p:nvSpPr>
            <p:cNvPr name="TextBox 4" id="4"/>
            <p:cNvSpPr txBox="true"/>
            <p:nvPr/>
          </p:nvSpPr>
          <p:spPr>
            <a:xfrm>
              <a:off x="0" y="-47625"/>
              <a:ext cx="2039194" cy="301432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4363306" y="1547795"/>
            <a:ext cx="12784728" cy="7191409"/>
          </a:xfrm>
          <a:custGeom>
            <a:avLst/>
            <a:gdLst/>
            <a:ahLst/>
            <a:cxnLst/>
            <a:rect r="r" b="b" t="t" l="l"/>
            <a:pathLst>
              <a:path h="7191409" w="12784728">
                <a:moveTo>
                  <a:pt x="0" y="0"/>
                </a:moveTo>
                <a:lnTo>
                  <a:pt x="12784728" y="0"/>
                </a:lnTo>
                <a:lnTo>
                  <a:pt x="12784728" y="7191410"/>
                </a:lnTo>
                <a:lnTo>
                  <a:pt x="0" y="719141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25036" y="2215710"/>
            <a:ext cx="14915386" cy="8771075"/>
            <a:chOff x="0" y="0"/>
            <a:chExt cx="1382182" cy="812800"/>
          </a:xfrm>
        </p:grpSpPr>
        <p:sp>
          <p:nvSpPr>
            <p:cNvPr name="Freeform 7" id="7"/>
            <p:cNvSpPr/>
            <p:nvPr/>
          </p:nvSpPr>
          <p:spPr>
            <a:xfrm flipH="false" flipV="false" rot="0">
              <a:off x="0" y="0"/>
              <a:ext cx="1382182" cy="812800"/>
            </a:xfrm>
            <a:custGeom>
              <a:avLst/>
              <a:gdLst/>
              <a:ahLst/>
              <a:cxnLst/>
              <a:rect r="r" b="b" t="t" l="l"/>
              <a:pathLst>
                <a:path h="812800" w="1382182">
                  <a:moveTo>
                    <a:pt x="0" y="0"/>
                  </a:moveTo>
                  <a:lnTo>
                    <a:pt x="1382182" y="0"/>
                  </a:lnTo>
                  <a:lnTo>
                    <a:pt x="1382182" y="812800"/>
                  </a:lnTo>
                  <a:lnTo>
                    <a:pt x="0" y="812800"/>
                  </a:lnTo>
                  <a:close/>
                </a:path>
              </a:pathLst>
            </a:custGeom>
            <a:blipFill>
              <a:blip r:embed="rId4"/>
              <a:stretch>
                <a:fillRect l="-2020" t="0" r="-2020" b="0"/>
              </a:stretch>
            </a:blipFill>
            <a:ln w="38100" cap="sq">
              <a:solidFill>
                <a:srgbClr val="31304D"/>
              </a:solidFill>
              <a:prstDash val="solid"/>
              <a:miter/>
            </a:ln>
          </p:spPr>
        </p:sp>
      </p:grpSp>
      <p:sp>
        <p:nvSpPr>
          <p:cNvPr name="Freeform 8" id="8"/>
          <p:cNvSpPr/>
          <p:nvPr/>
        </p:nvSpPr>
        <p:spPr>
          <a:xfrm flipH="false" flipV="false" rot="-5400000">
            <a:off x="16518658" y="6907509"/>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00000">
            <a:off x="16518658" y="8571273"/>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8923520" y="416976"/>
            <a:ext cx="2738859" cy="1875869"/>
          </a:xfrm>
          <a:custGeom>
            <a:avLst/>
            <a:gdLst/>
            <a:ahLst/>
            <a:cxnLst/>
            <a:rect r="r" b="b" t="t" l="l"/>
            <a:pathLst>
              <a:path h="1875869" w="2738859">
                <a:moveTo>
                  <a:pt x="0" y="0"/>
                </a:moveTo>
                <a:lnTo>
                  <a:pt x="2738859" y="0"/>
                </a:lnTo>
                <a:lnTo>
                  <a:pt x="2738859" y="1875869"/>
                </a:lnTo>
                <a:lnTo>
                  <a:pt x="0" y="1875869"/>
                </a:lnTo>
                <a:lnTo>
                  <a:pt x="0" y="0"/>
                </a:lnTo>
                <a:close/>
              </a:path>
            </a:pathLst>
          </a:custGeom>
          <a:blipFill>
            <a:blip r:embed="rId7"/>
            <a:stretch>
              <a:fillRect l="0" t="0" r="0" b="0"/>
            </a:stretch>
          </a:blipFill>
        </p:spPr>
      </p:sp>
      <p:sp>
        <p:nvSpPr>
          <p:cNvPr name="TextBox 11" id="11"/>
          <p:cNvSpPr txBox="true"/>
          <p:nvPr/>
        </p:nvSpPr>
        <p:spPr>
          <a:xfrm rot="0">
            <a:off x="1825036" y="2063310"/>
            <a:ext cx="10045289" cy="2522281"/>
          </a:xfrm>
          <a:prstGeom prst="rect">
            <a:avLst/>
          </a:prstGeom>
        </p:spPr>
        <p:txBody>
          <a:bodyPr anchor="t" rtlCol="false" tIns="0" lIns="0" bIns="0" rIns="0">
            <a:spAutoFit/>
          </a:bodyPr>
          <a:lstStyle/>
          <a:p>
            <a:pPr algn="l">
              <a:lnSpc>
                <a:spcPts val="10076"/>
              </a:lnSpc>
              <a:spcBef>
                <a:spcPct val="0"/>
              </a:spcBef>
            </a:pPr>
            <a:r>
              <a:rPr lang="en-US" sz="7197">
                <a:solidFill>
                  <a:srgbClr val="B6BBC4"/>
                </a:solidFill>
                <a:latin typeface="Bold Ink"/>
                <a:ea typeface="Bold Ink"/>
                <a:cs typeface="Bold Ink"/>
                <a:sym typeface="Bold Ink"/>
              </a:rPr>
              <a:t>DRIVE YOUR WAY WITH RENTN’GO</a:t>
            </a:r>
          </a:p>
        </p:txBody>
      </p:sp>
      <p:sp>
        <p:nvSpPr>
          <p:cNvPr name="TextBox 12" id="12"/>
          <p:cNvSpPr txBox="true"/>
          <p:nvPr/>
        </p:nvSpPr>
        <p:spPr>
          <a:xfrm rot="0">
            <a:off x="9139238" y="4953317"/>
            <a:ext cx="9525" cy="332740"/>
          </a:xfrm>
          <a:prstGeom prst="rect">
            <a:avLst/>
          </a:prstGeom>
        </p:spPr>
        <p:txBody>
          <a:bodyPr anchor="t" rtlCol="false" tIns="0" lIns="0" bIns="0" rIns="0">
            <a:spAutoFit/>
          </a:bodyPr>
          <a:lstStyle/>
          <a:p>
            <a:pPr algn="ctr">
              <a:lnSpc>
                <a:spcPts val="2659"/>
              </a:lnSpc>
              <a:spcBef>
                <a:spcPct val="0"/>
              </a:spcBef>
            </a:pPr>
          </a:p>
        </p:txBody>
      </p:sp>
      <p:sp>
        <p:nvSpPr>
          <p:cNvPr name="TextBox 13" id="13"/>
          <p:cNvSpPr txBox="true"/>
          <p:nvPr/>
        </p:nvSpPr>
        <p:spPr>
          <a:xfrm rot="0">
            <a:off x="11662379" y="758963"/>
            <a:ext cx="2841546" cy="991870"/>
          </a:xfrm>
          <a:prstGeom prst="rect">
            <a:avLst/>
          </a:prstGeom>
        </p:spPr>
        <p:txBody>
          <a:bodyPr anchor="t" rtlCol="false" tIns="0" lIns="0" bIns="0" rIns="0">
            <a:spAutoFit/>
          </a:bodyPr>
          <a:lstStyle/>
          <a:p>
            <a:pPr algn="ctr">
              <a:lnSpc>
                <a:spcPts val="7279"/>
              </a:lnSpc>
            </a:pPr>
            <a:r>
              <a:rPr lang="en-US" sz="5199" b="true">
                <a:solidFill>
                  <a:srgbClr val="B6BBC4"/>
                </a:solidFill>
                <a:latin typeface="Times New Roman Bold"/>
                <a:ea typeface="Times New Roman Bold"/>
                <a:cs typeface="Times New Roman Bold"/>
                <a:sym typeface="Times New Roman Bold"/>
              </a:rPr>
              <a:t>RentN’Go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827079" y="2442685"/>
            <a:ext cx="10984963" cy="7844315"/>
          </a:xfrm>
          <a:custGeom>
            <a:avLst/>
            <a:gdLst/>
            <a:ahLst/>
            <a:cxnLst/>
            <a:rect r="r" b="b" t="t" l="l"/>
            <a:pathLst>
              <a:path h="7844315" w="10984963">
                <a:moveTo>
                  <a:pt x="0" y="0"/>
                </a:moveTo>
                <a:lnTo>
                  <a:pt x="10984963" y="0"/>
                </a:lnTo>
                <a:lnTo>
                  <a:pt x="10984963" y="7844315"/>
                </a:lnTo>
                <a:lnTo>
                  <a:pt x="0" y="7844315"/>
                </a:lnTo>
                <a:lnTo>
                  <a:pt x="0" y="0"/>
                </a:lnTo>
                <a:close/>
              </a:path>
            </a:pathLst>
          </a:custGeom>
          <a:blipFill>
            <a:blip r:embed="rId6"/>
            <a:stretch>
              <a:fillRect l="0" t="-158" r="0" b="-158"/>
            </a:stretch>
          </a:blipFill>
        </p:spPr>
      </p:sp>
      <p:sp>
        <p:nvSpPr>
          <p:cNvPr name="TextBox 9" id="9"/>
          <p:cNvSpPr txBox="true"/>
          <p:nvPr/>
        </p:nvSpPr>
        <p:spPr>
          <a:xfrm rot="0">
            <a:off x="3861711" y="577082"/>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0" id="10"/>
          <p:cNvSpPr txBox="true"/>
          <p:nvPr/>
        </p:nvSpPr>
        <p:spPr>
          <a:xfrm rot="0">
            <a:off x="3686151" y="1662944"/>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Admin Interface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6230" y="2549357"/>
            <a:ext cx="7080889" cy="5096736"/>
          </a:xfrm>
          <a:custGeom>
            <a:avLst/>
            <a:gdLst/>
            <a:ahLst/>
            <a:cxnLst/>
            <a:rect r="r" b="b" t="t" l="l"/>
            <a:pathLst>
              <a:path h="5096736" w="7080889">
                <a:moveTo>
                  <a:pt x="0" y="0"/>
                </a:moveTo>
                <a:lnTo>
                  <a:pt x="7080889" y="0"/>
                </a:lnTo>
                <a:lnTo>
                  <a:pt x="7080889" y="5096736"/>
                </a:lnTo>
                <a:lnTo>
                  <a:pt x="0" y="5096736"/>
                </a:lnTo>
                <a:lnTo>
                  <a:pt x="0" y="0"/>
                </a:lnTo>
                <a:close/>
              </a:path>
            </a:pathLst>
          </a:custGeom>
          <a:blipFill>
            <a:blip r:embed="rId6"/>
            <a:stretch>
              <a:fillRect l="0" t="0" r="0" b="0"/>
            </a:stretch>
          </a:blipFill>
        </p:spPr>
      </p:sp>
      <p:sp>
        <p:nvSpPr>
          <p:cNvPr name="TextBox 9" id="9"/>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0" id="10"/>
          <p:cNvSpPr txBox="true"/>
          <p:nvPr/>
        </p:nvSpPr>
        <p:spPr>
          <a:xfrm rot="0">
            <a:off x="3686151" y="1714506"/>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Admin Interface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6230" y="2549357"/>
            <a:ext cx="7080889" cy="5096736"/>
          </a:xfrm>
          <a:custGeom>
            <a:avLst/>
            <a:gdLst/>
            <a:ahLst/>
            <a:cxnLst/>
            <a:rect r="r" b="b" t="t" l="l"/>
            <a:pathLst>
              <a:path h="5096736" w="7080889">
                <a:moveTo>
                  <a:pt x="0" y="0"/>
                </a:moveTo>
                <a:lnTo>
                  <a:pt x="7080889" y="0"/>
                </a:lnTo>
                <a:lnTo>
                  <a:pt x="7080889" y="5096736"/>
                </a:lnTo>
                <a:lnTo>
                  <a:pt x="0" y="5096736"/>
                </a:lnTo>
                <a:lnTo>
                  <a:pt x="0" y="0"/>
                </a:lnTo>
                <a:close/>
              </a:path>
            </a:pathLst>
          </a:custGeom>
          <a:blipFill>
            <a:blip r:embed="rId6"/>
            <a:stretch>
              <a:fillRect l="0" t="0" r="0" b="0"/>
            </a:stretch>
          </a:blipFill>
        </p:spPr>
      </p:sp>
      <p:sp>
        <p:nvSpPr>
          <p:cNvPr name="Freeform 9" id="9"/>
          <p:cNvSpPr/>
          <p:nvPr/>
        </p:nvSpPr>
        <p:spPr>
          <a:xfrm flipH="false" flipV="false" rot="0">
            <a:off x="4064187" y="3696281"/>
            <a:ext cx="8130692" cy="5847636"/>
          </a:xfrm>
          <a:custGeom>
            <a:avLst/>
            <a:gdLst/>
            <a:ahLst/>
            <a:cxnLst/>
            <a:rect r="r" b="b" t="t" l="l"/>
            <a:pathLst>
              <a:path h="5847636" w="8130692">
                <a:moveTo>
                  <a:pt x="0" y="0"/>
                </a:moveTo>
                <a:lnTo>
                  <a:pt x="8130691" y="0"/>
                </a:lnTo>
                <a:lnTo>
                  <a:pt x="8130691" y="5847637"/>
                </a:lnTo>
                <a:lnTo>
                  <a:pt x="0" y="5847637"/>
                </a:lnTo>
                <a:lnTo>
                  <a:pt x="0" y="0"/>
                </a:lnTo>
                <a:close/>
              </a:path>
            </a:pathLst>
          </a:custGeom>
          <a:blipFill>
            <a:blip r:embed="rId7"/>
            <a:stretch>
              <a:fillRect l="0" t="0" r="0" b="0"/>
            </a:stretch>
          </a:blipFill>
        </p:spPr>
      </p:sp>
      <p:sp>
        <p:nvSpPr>
          <p:cNvPr name="TextBox 10" id="10"/>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1" id="11"/>
          <p:cNvSpPr txBox="true"/>
          <p:nvPr/>
        </p:nvSpPr>
        <p:spPr>
          <a:xfrm rot="0">
            <a:off x="3686151" y="1714506"/>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Admin Interface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6230" y="2549357"/>
            <a:ext cx="7080889" cy="5096736"/>
          </a:xfrm>
          <a:custGeom>
            <a:avLst/>
            <a:gdLst/>
            <a:ahLst/>
            <a:cxnLst/>
            <a:rect r="r" b="b" t="t" l="l"/>
            <a:pathLst>
              <a:path h="5096736" w="7080889">
                <a:moveTo>
                  <a:pt x="0" y="0"/>
                </a:moveTo>
                <a:lnTo>
                  <a:pt x="7080889" y="0"/>
                </a:lnTo>
                <a:lnTo>
                  <a:pt x="7080889" y="5096736"/>
                </a:lnTo>
                <a:lnTo>
                  <a:pt x="0" y="5096736"/>
                </a:lnTo>
                <a:lnTo>
                  <a:pt x="0" y="0"/>
                </a:lnTo>
                <a:close/>
              </a:path>
            </a:pathLst>
          </a:custGeom>
          <a:blipFill>
            <a:blip r:embed="rId6"/>
            <a:stretch>
              <a:fillRect l="0" t="0" r="0" b="0"/>
            </a:stretch>
          </a:blipFill>
        </p:spPr>
      </p:sp>
      <p:sp>
        <p:nvSpPr>
          <p:cNvPr name="Freeform 9" id="9"/>
          <p:cNvSpPr/>
          <p:nvPr/>
        </p:nvSpPr>
        <p:spPr>
          <a:xfrm flipH="false" flipV="false" rot="0">
            <a:off x="4064187" y="3696281"/>
            <a:ext cx="8130692" cy="5847636"/>
          </a:xfrm>
          <a:custGeom>
            <a:avLst/>
            <a:gdLst/>
            <a:ahLst/>
            <a:cxnLst/>
            <a:rect r="r" b="b" t="t" l="l"/>
            <a:pathLst>
              <a:path h="5847636" w="8130692">
                <a:moveTo>
                  <a:pt x="0" y="0"/>
                </a:moveTo>
                <a:lnTo>
                  <a:pt x="8130691" y="0"/>
                </a:lnTo>
                <a:lnTo>
                  <a:pt x="8130691" y="5847637"/>
                </a:lnTo>
                <a:lnTo>
                  <a:pt x="0" y="5847637"/>
                </a:lnTo>
                <a:lnTo>
                  <a:pt x="0" y="0"/>
                </a:lnTo>
                <a:close/>
              </a:path>
            </a:pathLst>
          </a:custGeom>
          <a:blipFill>
            <a:blip r:embed="rId7"/>
            <a:stretch>
              <a:fillRect l="0" t="0" r="0" b="0"/>
            </a:stretch>
          </a:blipFill>
        </p:spPr>
      </p:sp>
      <p:sp>
        <p:nvSpPr>
          <p:cNvPr name="Freeform 10" id="10"/>
          <p:cNvSpPr/>
          <p:nvPr/>
        </p:nvSpPr>
        <p:spPr>
          <a:xfrm flipH="false" flipV="false" rot="0">
            <a:off x="9263722" y="4723382"/>
            <a:ext cx="8164178" cy="5845422"/>
          </a:xfrm>
          <a:custGeom>
            <a:avLst/>
            <a:gdLst/>
            <a:ahLst/>
            <a:cxnLst/>
            <a:rect r="r" b="b" t="t" l="l"/>
            <a:pathLst>
              <a:path h="5845422" w="8164178">
                <a:moveTo>
                  <a:pt x="0" y="0"/>
                </a:moveTo>
                <a:lnTo>
                  <a:pt x="8164178" y="0"/>
                </a:lnTo>
                <a:lnTo>
                  <a:pt x="8164178" y="5845422"/>
                </a:lnTo>
                <a:lnTo>
                  <a:pt x="0" y="5845422"/>
                </a:lnTo>
                <a:lnTo>
                  <a:pt x="0" y="0"/>
                </a:lnTo>
                <a:close/>
              </a:path>
            </a:pathLst>
          </a:custGeom>
          <a:blipFill>
            <a:blip r:embed="rId8"/>
            <a:stretch>
              <a:fillRect l="0" t="0" r="0" b="0"/>
            </a:stretch>
          </a:blipFill>
        </p:spPr>
      </p:sp>
      <p:sp>
        <p:nvSpPr>
          <p:cNvPr name="TextBox 11" id="11"/>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2" id="12"/>
          <p:cNvSpPr txBox="true"/>
          <p:nvPr/>
        </p:nvSpPr>
        <p:spPr>
          <a:xfrm rot="0">
            <a:off x="3686151" y="1714506"/>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Admin Interface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06363" y="3823753"/>
            <a:ext cx="8057359" cy="5843206"/>
          </a:xfrm>
          <a:custGeom>
            <a:avLst/>
            <a:gdLst/>
            <a:ahLst/>
            <a:cxnLst/>
            <a:rect r="r" b="b" t="t" l="l"/>
            <a:pathLst>
              <a:path h="5843206" w="8057359">
                <a:moveTo>
                  <a:pt x="0" y="0"/>
                </a:moveTo>
                <a:lnTo>
                  <a:pt x="8057359" y="0"/>
                </a:lnTo>
                <a:lnTo>
                  <a:pt x="8057359" y="5843206"/>
                </a:lnTo>
                <a:lnTo>
                  <a:pt x="0" y="5843206"/>
                </a:lnTo>
                <a:lnTo>
                  <a:pt x="0" y="0"/>
                </a:lnTo>
                <a:close/>
              </a:path>
            </a:pathLst>
          </a:custGeom>
          <a:blipFill>
            <a:blip r:embed="rId6"/>
            <a:stretch>
              <a:fillRect l="-745" t="0" r="-745" b="0"/>
            </a:stretch>
          </a:blipFill>
        </p:spPr>
      </p:sp>
      <p:sp>
        <p:nvSpPr>
          <p:cNvPr name="Freeform 9" id="9"/>
          <p:cNvSpPr/>
          <p:nvPr/>
        </p:nvSpPr>
        <p:spPr>
          <a:xfrm flipH="false" flipV="false" rot="0">
            <a:off x="9510755" y="3858792"/>
            <a:ext cx="8181086" cy="5834320"/>
          </a:xfrm>
          <a:custGeom>
            <a:avLst/>
            <a:gdLst/>
            <a:ahLst/>
            <a:cxnLst/>
            <a:rect r="r" b="b" t="t" l="l"/>
            <a:pathLst>
              <a:path h="5834320" w="8181086">
                <a:moveTo>
                  <a:pt x="0" y="0"/>
                </a:moveTo>
                <a:lnTo>
                  <a:pt x="8181086" y="0"/>
                </a:lnTo>
                <a:lnTo>
                  <a:pt x="8181086" y="5834320"/>
                </a:lnTo>
                <a:lnTo>
                  <a:pt x="0" y="5834320"/>
                </a:lnTo>
                <a:lnTo>
                  <a:pt x="0" y="0"/>
                </a:lnTo>
                <a:close/>
              </a:path>
            </a:pathLst>
          </a:custGeom>
          <a:blipFill>
            <a:blip r:embed="rId7"/>
            <a:stretch>
              <a:fillRect l="0" t="-480" r="0" b="-480"/>
            </a:stretch>
          </a:blipFill>
        </p:spPr>
      </p:sp>
      <p:sp>
        <p:nvSpPr>
          <p:cNvPr name="TextBox 10" id="10"/>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1" id="11"/>
          <p:cNvSpPr txBox="true"/>
          <p:nvPr/>
        </p:nvSpPr>
        <p:spPr>
          <a:xfrm rot="0">
            <a:off x="3686151" y="1714506"/>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Admin Interface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06363" y="3823753"/>
            <a:ext cx="8057359" cy="5843206"/>
          </a:xfrm>
          <a:custGeom>
            <a:avLst/>
            <a:gdLst/>
            <a:ahLst/>
            <a:cxnLst/>
            <a:rect r="r" b="b" t="t" l="l"/>
            <a:pathLst>
              <a:path h="5843206" w="8057359">
                <a:moveTo>
                  <a:pt x="0" y="0"/>
                </a:moveTo>
                <a:lnTo>
                  <a:pt x="8057359" y="0"/>
                </a:lnTo>
                <a:lnTo>
                  <a:pt x="8057359" y="5843206"/>
                </a:lnTo>
                <a:lnTo>
                  <a:pt x="0" y="5843206"/>
                </a:lnTo>
                <a:lnTo>
                  <a:pt x="0" y="0"/>
                </a:lnTo>
                <a:close/>
              </a:path>
            </a:pathLst>
          </a:custGeom>
          <a:blipFill>
            <a:blip r:embed="rId6"/>
            <a:stretch>
              <a:fillRect l="-488" t="0" r="-488" b="0"/>
            </a:stretch>
          </a:blipFill>
        </p:spPr>
      </p:sp>
      <p:sp>
        <p:nvSpPr>
          <p:cNvPr name="Freeform 9" id="9"/>
          <p:cNvSpPr/>
          <p:nvPr/>
        </p:nvSpPr>
        <p:spPr>
          <a:xfrm flipH="false" flipV="false" rot="0">
            <a:off x="9510755" y="3858792"/>
            <a:ext cx="8181086" cy="5834320"/>
          </a:xfrm>
          <a:custGeom>
            <a:avLst/>
            <a:gdLst/>
            <a:ahLst/>
            <a:cxnLst/>
            <a:rect r="r" b="b" t="t" l="l"/>
            <a:pathLst>
              <a:path h="5834320" w="8181086">
                <a:moveTo>
                  <a:pt x="0" y="0"/>
                </a:moveTo>
                <a:lnTo>
                  <a:pt x="8181086" y="0"/>
                </a:lnTo>
                <a:lnTo>
                  <a:pt x="8181086" y="5834320"/>
                </a:lnTo>
                <a:lnTo>
                  <a:pt x="0" y="5834320"/>
                </a:lnTo>
                <a:lnTo>
                  <a:pt x="0" y="0"/>
                </a:lnTo>
                <a:close/>
              </a:path>
            </a:pathLst>
          </a:custGeom>
          <a:blipFill>
            <a:blip r:embed="rId7"/>
            <a:stretch>
              <a:fillRect l="0" t="-352" r="0" b="-352"/>
            </a:stretch>
          </a:blipFill>
        </p:spPr>
      </p:sp>
      <p:sp>
        <p:nvSpPr>
          <p:cNvPr name="TextBox 10" id="10"/>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1" id="11"/>
          <p:cNvSpPr txBox="true"/>
          <p:nvPr/>
        </p:nvSpPr>
        <p:spPr>
          <a:xfrm rot="0">
            <a:off x="3686151" y="1714506"/>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Admin Interface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06363" y="3823753"/>
            <a:ext cx="8057359" cy="5843206"/>
          </a:xfrm>
          <a:custGeom>
            <a:avLst/>
            <a:gdLst/>
            <a:ahLst/>
            <a:cxnLst/>
            <a:rect r="r" b="b" t="t" l="l"/>
            <a:pathLst>
              <a:path h="5843206" w="8057359">
                <a:moveTo>
                  <a:pt x="0" y="0"/>
                </a:moveTo>
                <a:lnTo>
                  <a:pt x="8057359" y="0"/>
                </a:lnTo>
                <a:lnTo>
                  <a:pt x="8057359" y="5843206"/>
                </a:lnTo>
                <a:lnTo>
                  <a:pt x="0" y="5843206"/>
                </a:lnTo>
                <a:lnTo>
                  <a:pt x="0" y="0"/>
                </a:lnTo>
                <a:close/>
              </a:path>
            </a:pathLst>
          </a:custGeom>
          <a:blipFill>
            <a:blip r:embed="rId6"/>
            <a:stretch>
              <a:fillRect l="-1005" t="0" r="-1005" b="0"/>
            </a:stretch>
          </a:blipFill>
        </p:spPr>
      </p:sp>
      <p:sp>
        <p:nvSpPr>
          <p:cNvPr name="Freeform 9" id="9"/>
          <p:cNvSpPr/>
          <p:nvPr/>
        </p:nvSpPr>
        <p:spPr>
          <a:xfrm flipH="false" flipV="false" rot="0">
            <a:off x="9510755" y="3858792"/>
            <a:ext cx="8181086" cy="5834320"/>
          </a:xfrm>
          <a:custGeom>
            <a:avLst/>
            <a:gdLst/>
            <a:ahLst/>
            <a:cxnLst/>
            <a:rect r="r" b="b" t="t" l="l"/>
            <a:pathLst>
              <a:path h="5834320" w="8181086">
                <a:moveTo>
                  <a:pt x="0" y="0"/>
                </a:moveTo>
                <a:lnTo>
                  <a:pt x="8181086" y="0"/>
                </a:lnTo>
                <a:lnTo>
                  <a:pt x="8181086" y="5834320"/>
                </a:lnTo>
                <a:lnTo>
                  <a:pt x="0" y="5834320"/>
                </a:lnTo>
                <a:lnTo>
                  <a:pt x="0" y="0"/>
                </a:lnTo>
                <a:close/>
              </a:path>
            </a:pathLst>
          </a:custGeom>
          <a:blipFill>
            <a:blip r:embed="rId7"/>
            <a:stretch>
              <a:fillRect l="0" t="-225" r="0" b="-225"/>
            </a:stretch>
          </a:blipFill>
        </p:spPr>
      </p:sp>
      <p:sp>
        <p:nvSpPr>
          <p:cNvPr name="TextBox 10" id="10"/>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1" id="11"/>
          <p:cNvSpPr txBox="true"/>
          <p:nvPr/>
        </p:nvSpPr>
        <p:spPr>
          <a:xfrm rot="0">
            <a:off x="3686151" y="1714506"/>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Admin Interface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6230" y="2549357"/>
            <a:ext cx="7080889" cy="5096736"/>
          </a:xfrm>
          <a:custGeom>
            <a:avLst/>
            <a:gdLst/>
            <a:ahLst/>
            <a:cxnLst/>
            <a:rect r="r" b="b" t="t" l="l"/>
            <a:pathLst>
              <a:path h="5096736" w="7080889">
                <a:moveTo>
                  <a:pt x="0" y="0"/>
                </a:moveTo>
                <a:lnTo>
                  <a:pt x="7080889" y="0"/>
                </a:lnTo>
                <a:lnTo>
                  <a:pt x="7080889" y="5096736"/>
                </a:lnTo>
                <a:lnTo>
                  <a:pt x="0" y="5096736"/>
                </a:lnTo>
                <a:lnTo>
                  <a:pt x="0" y="0"/>
                </a:lnTo>
                <a:close/>
              </a:path>
            </a:pathLst>
          </a:custGeom>
          <a:blipFill>
            <a:blip r:embed="rId6"/>
            <a:stretch>
              <a:fillRect l="-366" t="0" r="-366" b="0"/>
            </a:stretch>
          </a:blipFill>
        </p:spPr>
      </p:sp>
      <p:sp>
        <p:nvSpPr>
          <p:cNvPr name="TextBox 9" id="9"/>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0" id="10"/>
          <p:cNvSpPr txBox="true"/>
          <p:nvPr/>
        </p:nvSpPr>
        <p:spPr>
          <a:xfrm rot="0">
            <a:off x="3686151" y="1714506"/>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Customer Interface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6230" y="2549357"/>
            <a:ext cx="7080889" cy="5096736"/>
          </a:xfrm>
          <a:custGeom>
            <a:avLst/>
            <a:gdLst/>
            <a:ahLst/>
            <a:cxnLst/>
            <a:rect r="r" b="b" t="t" l="l"/>
            <a:pathLst>
              <a:path h="5096736" w="7080889">
                <a:moveTo>
                  <a:pt x="0" y="0"/>
                </a:moveTo>
                <a:lnTo>
                  <a:pt x="7080889" y="0"/>
                </a:lnTo>
                <a:lnTo>
                  <a:pt x="7080889" y="5096736"/>
                </a:lnTo>
                <a:lnTo>
                  <a:pt x="0" y="5096736"/>
                </a:lnTo>
                <a:lnTo>
                  <a:pt x="0" y="0"/>
                </a:lnTo>
                <a:close/>
              </a:path>
            </a:pathLst>
          </a:custGeom>
          <a:blipFill>
            <a:blip r:embed="rId6"/>
            <a:stretch>
              <a:fillRect l="-366" t="0" r="-366" b="0"/>
            </a:stretch>
          </a:blipFill>
        </p:spPr>
      </p:sp>
      <p:sp>
        <p:nvSpPr>
          <p:cNvPr name="Freeform 9" id="9"/>
          <p:cNvSpPr/>
          <p:nvPr/>
        </p:nvSpPr>
        <p:spPr>
          <a:xfrm flipH="false" flipV="false" rot="0">
            <a:off x="1985008" y="3723284"/>
            <a:ext cx="8130692" cy="5847636"/>
          </a:xfrm>
          <a:custGeom>
            <a:avLst/>
            <a:gdLst/>
            <a:ahLst/>
            <a:cxnLst/>
            <a:rect r="r" b="b" t="t" l="l"/>
            <a:pathLst>
              <a:path h="5847636" w="8130692">
                <a:moveTo>
                  <a:pt x="0" y="0"/>
                </a:moveTo>
                <a:lnTo>
                  <a:pt x="8130691" y="0"/>
                </a:lnTo>
                <a:lnTo>
                  <a:pt x="8130691" y="5847636"/>
                </a:lnTo>
                <a:lnTo>
                  <a:pt x="0" y="5847636"/>
                </a:lnTo>
                <a:lnTo>
                  <a:pt x="0" y="0"/>
                </a:lnTo>
                <a:close/>
              </a:path>
            </a:pathLst>
          </a:custGeom>
          <a:blipFill>
            <a:blip r:embed="rId7"/>
            <a:stretch>
              <a:fillRect l="-713" t="0" r="-713" b="0"/>
            </a:stretch>
          </a:blipFill>
        </p:spPr>
      </p:sp>
      <p:sp>
        <p:nvSpPr>
          <p:cNvPr name="TextBox 10" id="10"/>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1" id="11"/>
          <p:cNvSpPr txBox="true"/>
          <p:nvPr/>
        </p:nvSpPr>
        <p:spPr>
          <a:xfrm rot="0">
            <a:off x="3686151" y="1714506"/>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Customer Interface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6230" y="2549357"/>
            <a:ext cx="7080889" cy="5096736"/>
          </a:xfrm>
          <a:custGeom>
            <a:avLst/>
            <a:gdLst/>
            <a:ahLst/>
            <a:cxnLst/>
            <a:rect r="r" b="b" t="t" l="l"/>
            <a:pathLst>
              <a:path h="5096736" w="7080889">
                <a:moveTo>
                  <a:pt x="0" y="0"/>
                </a:moveTo>
                <a:lnTo>
                  <a:pt x="7080889" y="0"/>
                </a:lnTo>
                <a:lnTo>
                  <a:pt x="7080889" y="5096736"/>
                </a:lnTo>
                <a:lnTo>
                  <a:pt x="0" y="5096736"/>
                </a:lnTo>
                <a:lnTo>
                  <a:pt x="0" y="0"/>
                </a:lnTo>
                <a:close/>
              </a:path>
            </a:pathLst>
          </a:custGeom>
          <a:blipFill>
            <a:blip r:embed="rId6"/>
            <a:stretch>
              <a:fillRect l="-366" t="0" r="-366" b="0"/>
            </a:stretch>
          </a:blipFill>
        </p:spPr>
      </p:sp>
      <p:sp>
        <p:nvSpPr>
          <p:cNvPr name="Freeform 9" id="9"/>
          <p:cNvSpPr/>
          <p:nvPr/>
        </p:nvSpPr>
        <p:spPr>
          <a:xfrm flipH="false" flipV="false" rot="0">
            <a:off x="2012010" y="3723284"/>
            <a:ext cx="8130692" cy="5847636"/>
          </a:xfrm>
          <a:custGeom>
            <a:avLst/>
            <a:gdLst/>
            <a:ahLst/>
            <a:cxnLst/>
            <a:rect r="r" b="b" t="t" l="l"/>
            <a:pathLst>
              <a:path h="5847636" w="8130692">
                <a:moveTo>
                  <a:pt x="0" y="0"/>
                </a:moveTo>
                <a:lnTo>
                  <a:pt x="8130692" y="0"/>
                </a:lnTo>
                <a:lnTo>
                  <a:pt x="8130692" y="5847636"/>
                </a:lnTo>
                <a:lnTo>
                  <a:pt x="0" y="5847636"/>
                </a:lnTo>
                <a:lnTo>
                  <a:pt x="0" y="0"/>
                </a:lnTo>
                <a:close/>
              </a:path>
            </a:pathLst>
          </a:custGeom>
          <a:blipFill>
            <a:blip r:embed="rId7"/>
            <a:stretch>
              <a:fillRect l="-713" t="0" r="-713" b="0"/>
            </a:stretch>
          </a:blipFill>
        </p:spPr>
      </p:sp>
      <p:sp>
        <p:nvSpPr>
          <p:cNvPr name="Freeform 10" id="10"/>
          <p:cNvSpPr/>
          <p:nvPr/>
        </p:nvSpPr>
        <p:spPr>
          <a:xfrm flipH="false" flipV="false" rot="0">
            <a:off x="4540418" y="4441578"/>
            <a:ext cx="8164178" cy="5845422"/>
          </a:xfrm>
          <a:custGeom>
            <a:avLst/>
            <a:gdLst/>
            <a:ahLst/>
            <a:cxnLst/>
            <a:rect r="r" b="b" t="t" l="l"/>
            <a:pathLst>
              <a:path h="5845422" w="8164178">
                <a:moveTo>
                  <a:pt x="0" y="0"/>
                </a:moveTo>
                <a:lnTo>
                  <a:pt x="8164178" y="0"/>
                </a:lnTo>
                <a:lnTo>
                  <a:pt x="8164178" y="5845422"/>
                </a:lnTo>
                <a:lnTo>
                  <a:pt x="0" y="5845422"/>
                </a:lnTo>
                <a:lnTo>
                  <a:pt x="0" y="0"/>
                </a:lnTo>
                <a:close/>
              </a:path>
            </a:pathLst>
          </a:custGeom>
          <a:blipFill>
            <a:blip r:embed="rId8"/>
            <a:stretch>
              <a:fillRect l="-100" t="0" r="-100" b="0"/>
            </a:stretch>
          </a:blipFill>
        </p:spPr>
      </p:sp>
      <p:sp>
        <p:nvSpPr>
          <p:cNvPr name="TextBox 11" id="11"/>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2" id="12"/>
          <p:cNvSpPr txBox="true"/>
          <p:nvPr/>
        </p:nvSpPr>
        <p:spPr>
          <a:xfrm rot="0">
            <a:off x="3686151" y="1714506"/>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Customer Interface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1547795"/>
            <a:ext cx="19391945" cy="10907969"/>
          </a:xfrm>
          <a:custGeom>
            <a:avLst/>
            <a:gdLst/>
            <a:ahLst/>
            <a:cxnLst/>
            <a:rect r="r" b="b" t="t" l="l"/>
            <a:pathLst>
              <a:path h="10907969" w="19391945">
                <a:moveTo>
                  <a:pt x="0" y="0"/>
                </a:moveTo>
                <a:lnTo>
                  <a:pt x="19391946" y="0"/>
                </a:lnTo>
                <a:lnTo>
                  <a:pt x="19391946" y="10907970"/>
                </a:lnTo>
                <a:lnTo>
                  <a:pt x="0" y="1090797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4985" y="2683021"/>
            <a:ext cx="1343769" cy="7785674"/>
            <a:chOff x="0" y="0"/>
            <a:chExt cx="353914" cy="2050548"/>
          </a:xfrm>
        </p:grpSpPr>
        <p:sp>
          <p:nvSpPr>
            <p:cNvPr name="Freeform 4" id="4"/>
            <p:cNvSpPr/>
            <p:nvPr/>
          </p:nvSpPr>
          <p:spPr>
            <a:xfrm flipH="false" flipV="false" rot="0">
              <a:off x="0" y="0"/>
              <a:ext cx="353914" cy="2050548"/>
            </a:xfrm>
            <a:custGeom>
              <a:avLst/>
              <a:gdLst/>
              <a:ahLst/>
              <a:cxnLst/>
              <a:rect r="r" b="b" t="t" l="l"/>
              <a:pathLst>
                <a:path h="2050548" w="353914">
                  <a:moveTo>
                    <a:pt x="0" y="0"/>
                  </a:moveTo>
                  <a:lnTo>
                    <a:pt x="353914" y="0"/>
                  </a:lnTo>
                  <a:lnTo>
                    <a:pt x="353914" y="2050548"/>
                  </a:lnTo>
                  <a:lnTo>
                    <a:pt x="0" y="2050548"/>
                  </a:lnTo>
                  <a:close/>
                </a:path>
              </a:pathLst>
            </a:custGeom>
            <a:solidFill>
              <a:srgbClr val="31304D"/>
            </a:solidFill>
          </p:spPr>
        </p:sp>
        <p:sp>
          <p:nvSpPr>
            <p:cNvPr name="TextBox 5" id="5"/>
            <p:cNvSpPr txBox="true"/>
            <p:nvPr/>
          </p:nvSpPr>
          <p:spPr>
            <a:xfrm>
              <a:off x="0" y="-47625"/>
              <a:ext cx="353914" cy="209817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903235" y="-189751"/>
            <a:ext cx="9694290" cy="1084215"/>
            <a:chOff x="0" y="0"/>
            <a:chExt cx="2553229" cy="285554"/>
          </a:xfrm>
        </p:grpSpPr>
        <p:sp>
          <p:nvSpPr>
            <p:cNvPr name="Freeform 7" id="7"/>
            <p:cNvSpPr/>
            <p:nvPr/>
          </p:nvSpPr>
          <p:spPr>
            <a:xfrm flipH="false" flipV="false" rot="0">
              <a:off x="0" y="0"/>
              <a:ext cx="2553229" cy="285554"/>
            </a:xfrm>
            <a:custGeom>
              <a:avLst/>
              <a:gdLst/>
              <a:ahLst/>
              <a:cxnLst/>
              <a:rect r="r" b="b" t="t" l="l"/>
              <a:pathLst>
                <a:path h="285554" w="2553229">
                  <a:moveTo>
                    <a:pt x="0" y="0"/>
                  </a:moveTo>
                  <a:lnTo>
                    <a:pt x="2553229" y="0"/>
                  </a:lnTo>
                  <a:lnTo>
                    <a:pt x="2553229" y="285554"/>
                  </a:lnTo>
                  <a:lnTo>
                    <a:pt x="0" y="285554"/>
                  </a:lnTo>
                  <a:close/>
                </a:path>
              </a:pathLst>
            </a:custGeom>
            <a:solidFill>
              <a:srgbClr val="31304D"/>
            </a:solidFill>
          </p:spPr>
        </p:sp>
        <p:sp>
          <p:nvSpPr>
            <p:cNvPr name="TextBox 8" id="8"/>
            <p:cNvSpPr txBox="true"/>
            <p:nvPr/>
          </p:nvSpPr>
          <p:spPr>
            <a:xfrm>
              <a:off x="0" y="-47625"/>
              <a:ext cx="2553229" cy="333179"/>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5870038" y="183535"/>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206274" y="183535"/>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552751" y="18353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888987" y="18353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2994227" y="894464"/>
            <a:ext cx="5308825" cy="9392536"/>
          </a:xfrm>
          <a:custGeom>
            <a:avLst/>
            <a:gdLst/>
            <a:ahLst/>
            <a:cxnLst/>
            <a:rect r="r" b="b" t="t" l="l"/>
            <a:pathLst>
              <a:path h="9392536" w="5308825">
                <a:moveTo>
                  <a:pt x="0" y="0"/>
                </a:moveTo>
                <a:lnTo>
                  <a:pt x="5308825" y="0"/>
                </a:lnTo>
                <a:lnTo>
                  <a:pt x="5308825" y="9392536"/>
                </a:lnTo>
                <a:lnTo>
                  <a:pt x="0" y="9392536"/>
                </a:lnTo>
                <a:lnTo>
                  <a:pt x="0" y="0"/>
                </a:lnTo>
                <a:close/>
              </a:path>
            </a:pathLst>
          </a:custGeom>
          <a:blipFill>
            <a:blip r:embed="rId6"/>
            <a:stretch>
              <a:fillRect l="0" t="0" r="0" b="0"/>
            </a:stretch>
          </a:blipFill>
        </p:spPr>
      </p:sp>
      <p:sp>
        <p:nvSpPr>
          <p:cNvPr name="TextBox 14" id="14"/>
          <p:cNvSpPr txBox="true"/>
          <p:nvPr/>
        </p:nvSpPr>
        <p:spPr>
          <a:xfrm rot="0">
            <a:off x="893033" y="3937445"/>
            <a:ext cx="11837729" cy="3496945"/>
          </a:xfrm>
          <a:prstGeom prst="rect">
            <a:avLst/>
          </a:prstGeom>
        </p:spPr>
        <p:txBody>
          <a:bodyPr anchor="t" rtlCol="false" tIns="0" lIns="0" bIns="0" rIns="0">
            <a:spAutoFit/>
          </a:bodyPr>
          <a:lstStyle/>
          <a:p>
            <a:pPr algn="just">
              <a:lnSpc>
                <a:spcPts val="3079"/>
              </a:lnSpc>
            </a:pPr>
          </a:p>
          <a:p>
            <a:pPr algn="just" marL="474979" indent="-237490" lvl="1">
              <a:lnSpc>
                <a:spcPts val="3079"/>
              </a:lnSpc>
              <a:buFont typeface="Arial"/>
              <a:buChar char="•"/>
            </a:pPr>
            <a:r>
              <a:rPr lang="en-US" sz="2199">
                <a:solidFill>
                  <a:srgbClr val="000000"/>
                </a:solidFill>
                <a:latin typeface="Garet"/>
                <a:ea typeface="Garet"/>
                <a:cs typeface="Garet"/>
                <a:sym typeface="Garet"/>
              </a:rPr>
              <a:t>RentN’Go: A Java-based car rental system offering affordable, on-demand vehicles.</a:t>
            </a:r>
          </a:p>
          <a:p>
            <a:pPr algn="just" marL="474979" indent="-237490" lvl="1">
              <a:lnSpc>
                <a:spcPts val="3079"/>
              </a:lnSpc>
              <a:buFont typeface="Arial"/>
              <a:buChar char="•"/>
            </a:pPr>
            <a:r>
              <a:rPr lang="en-US" sz="2199">
                <a:solidFill>
                  <a:srgbClr val="000000"/>
                </a:solidFill>
                <a:latin typeface="Garet"/>
                <a:ea typeface="Garet"/>
                <a:cs typeface="Garet"/>
                <a:sym typeface="Garet"/>
              </a:rPr>
              <a:t>Features: Variety of cars and driver services.</a:t>
            </a:r>
          </a:p>
          <a:p>
            <a:pPr algn="just" marL="474979" indent="-237490" lvl="1">
              <a:lnSpc>
                <a:spcPts val="3079"/>
              </a:lnSpc>
              <a:buFont typeface="Arial"/>
              <a:buChar char="•"/>
            </a:pPr>
            <a:r>
              <a:rPr lang="en-US" sz="2199">
                <a:solidFill>
                  <a:srgbClr val="000000"/>
                </a:solidFill>
                <a:latin typeface="Garet"/>
                <a:ea typeface="Garet"/>
                <a:cs typeface="Garet"/>
                <a:sym typeface="Garet"/>
              </a:rPr>
              <a:t>Roles:</a:t>
            </a:r>
          </a:p>
          <a:p>
            <a:pPr algn="just" marL="949959" indent="-316653" lvl="2">
              <a:lnSpc>
                <a:spcPts val="3079"/>
              </a:lnSpc>
              <a:buFont typeface="Arial"/>
              <a:buChar char="⚬"/>
            </a:pPr>
            <a:r>
              <a:rPr lang="en-US" sz="2199">
                <a:solidFill>
                  <a:srgbClr val="000000"/>
                </a:solidFill>
                <a:latin typeface="Garet"/>
                <a:ea typeface="Garet"/>
                <a:cs typeface="Garet"/>
                <a:sym typeface="Garet"/>
              </a:rPr>
              <a:t>Admin: Manages bookings, drivers, and customers.</a:t>
            </a:r>
          </a:p>
          <a:p>
            <a:pPr algn="just" marL="949959" indent="-316653" lvl="2">
              <a:lnSpc>
                <a:spcPts val="3079"/>
              </a:lnSpc>
              <a:buFont typeface="Arial"/>
              <a:buChar char="⚬"/>
            </a:pPr>
            <a:r>
              <a:rPr lang="en-US" sz="2199">
                <a:solidFill>
                  <a:srgbClr val="000000"/>
                </a:solidFill>
                <a:latin typeface="Garet"/>
                <a:ea typeface="Garet"/>
                <a:cs typeface="Garet"/>
                <a:sym typeface="Garet"/>
              </a:rPr>
              <a:t>Customer: Books cars, updates profiles, and makes payments.</a:t>
            </a:r>
          </a:p>
          <a:p>
            <a:pPr algn="just" marL="474979" indent="-237490" lvl="1">
              <a:lnSpc>
                <a:spcPts val="3079"/>
              </a:lnSpc>
              <a:buFont typeface="Arial"/>
              <a:buChar char="•"/>
            </a:pPr>
            <a:r>
              <a:rPr lang="en-US" sz="2199">
                <a:solidFill>
                  <a:srgbClr val="000000"/>
                </a:solidFill>
                <a:latin typeface="Garet"/>
                <a:ea typeface="Garet"/>
                <a:cs typeface="Garet"/>
                <a:sym typeface="Garet"/>
              </a:rPr>
              <a:t>Goal: Flexible and efficient car rental management.</a:t>
            </a:r>
          </a:p>
          <a:p>
            <a:pPr algn="just">
              <a:lnSpc>
                <a:spcPts val="3079"/>
              </a:lnSpc>
            </a:pPr>
          </a:p>
        </p:txBody>
      </p:sp>
      <p:sp>
        <p:nvSpPr>
          <p:cNvPr name="TextBox 15" id="15"/>
          <p:cNvSpPr txBox="true"/>
          <p:nvPr/>
        </p:nvSpPr>
        <p:spPr>
          <a:xfrm rot="0">
            <a:off x="3603831" y="1780109"/>
            <a:ext cx="6788289" cy="1290560"/>
          </a:xfrm>
          <a:prstGeom prst="rect">
            <a:avLst/>
          </a:prstGeom>
        </p:spPr>
        <p:txBody>
          <a:bodyPr anchor="t" rtlCol="false" tIns="0" lIns="0" bIns="0" rIns="0">
            <a:spAutoFit/>
          </a:bodyPr>
          <a:lstStyle/>
          <a:p>
            <a:pPr algn="l">
              <a:lnSpc>
                <a:spcPts val="10500"/>
              </a:lnSpc>
              <a:spcBef>
                <a:spcPct val="0"/>
              </a:spcBef>
            </a:pPr>
            <a:r>
              <a:rPr lang="en-US" sz="7500">
                <a:solidFill>
                  <a:srgbClr val="000000"/>
                </a:solidFill>
                <a:latin typeface="Bold Ink"/>
                <a:ea typeface="Bold Ink"/>
                <a:cs typeface="Bold Ink"/>
                <a:sym typeface="Bold Ink"/>
              </a:rPr>
              <a:t>Introduction</a:t>
            </a:r>
          </a:p>
        </p:txBody>
      </p:sp>
      <p:sp>
        <p:nvSpPr>
          <p:cNvPr name="TextBox 16" id="16"/>
          <p:cNvSpPr txBox="true"/>
          <p:nvPr/>
        </p:nvSpPr>
        <p:spPr>
          <a:xfrm rot="0">
            <a:off x="1079112" y="9052877"/>
            <a:ext cx="11837729" cy="372745"/>
          </a:xfrm>
          <a:prstGeom prst="rect">
            <a:avLst/>
          </a:prstGeom>
        </p:spPr>
        <p:txBody>
          <a:bodyPr anchor="t" rtlCol="false" tIns="0" lIns="0" bIns="0" rIns="0">
            <a:spAutoFit/>
          </a:bodyPr>
          <a:lstStyle/>
          <a:p>
            <a:pPr algn="just">
              <a:lnSpc>
                <a:spcPts val="3079"/>
              </a:lnSpc>
            </a:pPr>
            <a:r>
              <a:rPr lang="en-US" sz="2199">
                <a:solidFill>
                  <a:srgbClr val="000000"/>
                </a:solidFill>
                <a:latin typeface="Garet"/>
                <a:ea typeface="Garet"/>
                <a:cs typeface="Garet"/>
                <a:sym typeface="Garet"/>
              </a:rPr>
              <a:t>22i-0957 Ayishah              22i-1044 MohibUllah Iftikhar            22i-1217 Maryam Farooq</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6230" y="2549357"/>
            <a:ext cx="7080889" cy="5096736"/>
          </a:xfrm>
          <a:custGeom>
            <a:avLst/>
            <a:gdLst/>
            <a:ahLst/>
            <a:cxnLst/>
            <a:rect r="r" b="b" t="t" l="l"/>
            <a:pathLst>
              <a:path h="5096736" w="7080889">
                <a:moveTo>
                  <a:pt x="0" y="0"/>
                </a:moveTo>
                <a:lnTo>
                  <a:pt x="7080889" y="0"/>
                </a:lnTo>
                <a:lnTo>
                  <a:pt x="7080889" y="5096736"/>
                </a:lnTo>
                <a:lnTo>
                  <a:pt x="0" y="5096736"/>
                </a:lnTo>
                <a:lnTo>
                  <a:pt x="0" y="0"/>
                </a:lnTo>
                <a:close/>
              </a:path>
            </a:pathLst>
          </a:custGeom>
          <a:blipFill>
            <a:blip r:embed="rId6"/>
            <a:stretch>
              <a:fillRect l="-366" t="0" r="-366" b="0"/>
            </a:stretch>
          </a:blipFill>
        </p:spPr>
      </p:sp>
      <p:sp>
        <p:nvSpPr>
          <p:cNvPr name="Freeform 9" id="9"/>
          <p:cNvSpPr/>
          <p:nvPr/>
        </p:nvSpPr>
        <p:spPr>
          <a:xfrm flipH="false" flipV="false" rot="0">
            <a:off x="2012010" y="3723284"/>
            <a:ext cx="8130692" cy="5847636"/>
          </a:xfrm>
          <a:custGeom>
            <a:avLst/>
            <a:gdLst/>
            <a:ahLst/>
            <a:cxnLst/>
            <a:rect r="r" b="b" t="t" l="l"/>
            <a:pathLst>
              <a:path h="5847636" w="8130692">
                <a:moveTo>
                  <a:pt x="0" y="0"/>
                </a:moveTo>
                <a:lnTo>
                  <a:pt x="8130692" y="0"/>
                </a:lnTo>
                <a:lnTo>
                  <a:pt x="8130692" y="5847636"/>
                </a:lnTo>
                <a:lnTo>
                  <a:pt x="0" y="5847636"/>
                </a:lnTo>
                <a:lnTo>
                  <a:pt x="0" y="0"/>
                </a:lnTo>
                <a:close/>
              </a:path>
            </a:pathLst>
          </a:custGeom>
          <a:blipFill>
            <a:blip r:embed="rId7"/>
            <a:stretch>
              <a:fillRect l="-713" t="0" r="-713" b="0"/>
            </a:stretch>
          </a:blipFill>
        </p:spPr>
      </p:sp>
      <p:sp>
        <p:nvSpPr>
          <p:cNvPr name="Freeform 10" id="10"/>
          <p:cNvSpPr/>
          <p:nvPr/>
        </p:nvSpPr>
        <p:spPr>
          <a:xfrm flipH="false" flipV="false" rot="0">
            <a:off x="4540418" y="4441578"/>
            <a:ext cx="8164178" cy="5845422"/>
          </a:xfrm>
          <a:custGeom>
            <a:avLst/>
            <a:gdLst/>
            <a:ahLst/>
            <a:cxnLst/>
            <a:rect r="r" b="b" t="t" l="l"/>
            <a:pathLst>
              <a:path h="5845422" w="8164178">
                <a:moveTo>
                  <a:pt x="0" y="0"/>
                </a:moveTo>
                <a:lnTo>
                  <a:pt x="8164178" y="0"/>
                </a:lnTo>
                <a:lnTo>
                  <a:pt x="8164178" y="5845422"/>
                </a:lnTo>
                <a:lnTo>
                  <a:pt x="0" y="5845422"/>
                </a:lnTo>
                <a:lnTo>
                  <a:pt x="0" y="0"/>
                </a:lnTo>
                <a:close/>
              </a:path>
            </a:pathLst>
          </a:custGeom>
          <a:blipFill>
            <a:blip r:embed="rId8"/>
            <a:stretch>
              <a:fillRect l="-100" t="0" r="-100" b="0"/>
            </a:stretch>
          </a:blipFill>
        </p:spPr>
      </p:sp>
      <p:sp>
        <p:nvSpPr>
          <p:cNvPr name="Freeform 11" id="11"/>
          <p:cNvSpPr/>
          <p:nvPr/>
        </p:nvSpPr>
        <p:spPr>
          <a:xfrm flipH="false" flipV="false" rot="0">
            <a:off x="8318869" y="4724490"/>
            <a:ext cx="8122164" cy="5843206"/>
          </a:xfrm>
          <a:custGeom>
            <a:avLst/>
            <a:gdLst/>
            <a:ahLst/>
            <a:cxnLst/>
            <a:rect r="r" b="b" t="t" l="l"/>
            <a:pathLst>
              <a:path h="5843206" w="8122164">
                <a:moveTo>
                  <a:pt x="0" y="0"/>
                </a:moveTo>
                <a:lnTo>
                  <a:pt x="8122164" y="0"/>
                </a:lnTo>
                <a:lnTo>
                  <a:pt x="8122164" y="5843206"/>
                </a:lnTo>
                <a:lnTo>
                  <a:pt x="0" y="5843206"/>
                </a:lnTo>
                <a:lnTo>
                  <a:pt x="0" y="0"/>
                </a:lnTo>
                <a:close/>
              </a:path>
            </a:pathLst>
          </a:custGeom>
          <a:blipFill>
            <a:blip r:embed="rId9"/>
            <a:stretch>
              <a:fillRect l="0" t="0" r="0" b="0"/>
            </a:stretch>
          </a:blipFill>
        </p:spPr>
      </p:sp>
      <p:sp>
        <p:nvSpPr>
          <p:cNvPr name="TextBox 12" id="12"/>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3" id="13"/>
          <p:cNvSpPr txBox="true"/>
          <p:nvPr/>
        </p:nvSpPr>
        <p:spPr>
          <a:xfrm rot="0">
            <a:off x="3686151" y="1714506"/>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Customer Interface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06363" y="3823753"/>
            <a:ext cx="8057359" cy="5843206"/>
          </a:xfrm>
          <a:custGeom>
            <a:avLst/>
            <a:gdLst/>
            <a:ahLst/>
            <a:cxnLst/>
            <a:rect r="r" b="b" t="t" l="l"/>
            <a:pathLst>
              <a:path h="5843206" w="8057359">
                <a:moveTo>
                  <a:pt x="0" y="0"/>
                </a:moveTo>
                <a:lnTo>
                  <a:pt x="8057359" y="0"/>
                </a:lnTo>
                <a:lnTo>
                  <a:pt x="8057359" y="5843206"/>
                </a:lnTo>
                <a:lnTo>
                  <a:pt x="0" y="5843206"/>
                </a:lnTo>
                <a:lnTo>
                  <a:pt x="0" y="0"/>
                </a:lnTo>
                <a:close/>
              </a:path>
            </a:pathLst>
          </a:custGeom>
          <a:blipFill>
            <a:blip r:embed="rId6"/>
            <a:stretch>
              <a:fillRect l="-745" t="0" r="-745" b="0"/>
            </a:stretch>
          </a:blipFill>
        </p:spPr>
      </p:sp>
      <p:sp>
        <p:nvSpPr>
          <p:cNvPr name="Freeform 9" id="9"/>
          <p:cNvSpPr/>
          <p:nvPr/>
        </p:nvSpPr>
        <p:spPr>
          <a:xfrm flipH="false" flipV="false" rot="0">
            <a:off x="9510755" y="3858792"/>
            <a:ext cx="8181086" cy="5834320"/>
          </a:xfrm>
          <a:custGeom>
            <a:avLst/>
            <a:gdLst/>
            <a:ahLst/>
            <a:cxnLst/>
            <a:rect r="r" b="b" t="t" l="l"/>
            <a:pathLst>
              <a:path h="5834320" w="8181086">
                <a:moveTo>
                  <a:pt x="0" y="0"/>
                </a:moveTo>
                <a:lnTo>
                  <a:pt x="8181086" y="0"/>
                </a:lnTo>
                <a:lnTo>
                  <a:pt x="8181086" y="5834320"/>
                </a:lnTo>
                <a:lnTo>
                  <a:pt x="0" y="5834320"/>
                </a:lnTo>
                <a:lnTo>
                  <a:pt x="0" y="0"/>
                </a:lnTo>
                <a:close/>
              </a:path>
            </a:pathLst>
          </a:custGeom>
          <a:blipFill>
            <a:blip r:embed="rId7"/>
            <a:stretch>
              <a:fillRect l="-157" t="0" r="-157" b="0"/>
            </a:stretch>
          </a:blipFill>
        </p:spPr>
      </p:sp>
      <p:sp>
        <p:nvSpPr>
          <p:cNvPr name="TextBox 10" id="10"/>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1" id="11"/>
          <p:cNvSpPr txBox="true"/>
          <p:nvPr/>
        </p:nvSpPr>
        <p:spPr>
          <a:xfrm rot="0">
            <a:off x="3686151" y="1714506"/>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Customer Interface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51973" y="-1453050"/>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3996" y="3353425"/>
            <a:ext cx="3486424" cy="2907713"/>
            <a:chOff x="0" y="0"/>
            <a:chExt cx="918235" cy="765817"/>
          </a:xfrm>
        </p:grpSpPr>
        <p:sp>
          <p:nvSpPr>
            <p:cNvPr name="Freeform 4" id="4"/>
            <p:cNvSpPr/>
            <p:nvPr/>
          </p:nvSpPr>
          <p:spPr>
            <a:xfrm flipH="false" flipV="false" rot="0">
              <a:off x="0" y="0"/>
              <a:ext cx="918235" cy="765817"/>
            </a:xfrm>
            <a:custGeom>
              <a:avLst/>
              <a:gdLst/>
              <a:ahLst/>
              <a:cxnLst/>
              <a:rect r="r" b="b" t="t" l="l"/>
              <a:pathLst>
                <a:path h="765817" w="918235">
                  <a:moveTo>
                    <a:pt x="0" y="0"/>
                  </a:moveTo>
                  <a:lnTo>
                    <a:pt x="918235" y="0"/>
                  </a:lnTo>
                  <a:lnTo>
                    <a:pt x="918235" y="765817"/>
                  </a:lnTo>
                  <a:lnTo>
                    <a:pt x="0" y="765817"/>
                  </a:lnTo>
                  <a:close/>
                </a:path>
              </a:pathLst>
            </a:custGeom>
            <a:solidFill>
              <a:srgbClr val="172330"/>
            </a:solidFill>
          </p:spPr>
        </p:sp>
        <p:sp>
          <p:nvSpPr>
            <p:cNvPr name="TextBox 5" id="5"/>
            <p:cNvSpPr txBox="true"/>
            <p:nvPr/>
          </p:nvSpPr>
          <p:spPr>
            <a:xfrm>
              <a:off x="0" y="-47625"/>
              <a:ext cx="918235" cy="81344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400788" y="9539764"/>
            <a:ext cx="11099690" cy="2201093"/>
            <a:chOff x="0" y="0"/>
            <a:chExt cx="2923375" cy="579712"/>
          </a:xfrm>
        </p:grpSpPr>
        <p:sp>
          <p:nvSpPr>
            <p:cNvPr name="Freeform 7" id="7"/>
            <p:cNvSpPr/>
            <p:nvPr/>
          </p:nvSpPr>
          <p:spPr>
            <a:xfrm flipH="false" flipV="false" rot="0">
              <a:off x="0" y="0"/>
              <a:ext cx="2923375" cy="579712"/>
            </a:xfrm>
            <a:custGeom>
              <a:avLst/>
              <a:gdLst/>
              <a:ahLst/>
              <a:cxnLst/>
              <a:rect r="r" b="b" t="t" l="l"/>
              <a:pathLst>
                <a:path h="579712" w="2923375">
                  <a:moveTo>
                    <a:pt x="0" y="0"/>
                  </a:moveTo>
                  <a:lnTo>
                    <a:pt x="2923375" y="0"/>
                  </a:lnTo>
                  <a:lnTo>
                    <a:pt x="2923375" y="579712"/>
                  </a:lnTo>
                  <a:lnTo>
                    <a:pt x="0" y="579712"/>
                  </a:lnTo>
                  <a:close/>
                </a:path>
              </a:pathLst>
            </a:custGeom>
            <a:solidFill>
              <a:srgbClr val="172330"/>
            </a:solidFill>
          </p:spPr>
        </p:sp>
        <p:sp>
          <p:nvSpPr>
            <p:cNvPr name="TextBox 8" id="8"/>
            <p:cNvSpPr txBox="true"/>
            <p:nvPr/>
          </p:nvSpPr>
          <p:spPr>
            <a:xfrm>
              <a:off x="0" y="-47625"/>
              <a:ext cx="2923375" cy="62733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08100" y="4559203"/>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059368"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395604"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59216" y="455783"/>
            <a:ext cx="11226187" cy="9694480"/>
          </a:xfrm>
          <a:custGeom>
            <a:avLst/>
            <a:gdLst/>
            <a:ahLst/>
            <a:cxnLst/>
            <a:rect r="r" b="b" t="t" l="l"/>
            <a:pathLst>
              <a:path h="9694480" w="11226187">
                <a:moveTo>
                  <a:pt x="0" y="0"/>
                </a:moveTo>
                <a:lnTo>
                  <a:pt x="11226187" y="0"/>
                </a:lnTo>
                <a:lnTo>
                  <a:pt x="11226187" y="9694480"/>
                </a:lnTo>
                <a:lnTo>
                  <a:pt x="0" y="9694480"/>
                </a:lnTo>
                <a:lnTo>
                  <a:pt x="0" y="0"/>
                </a:lnTo>
                <a:close/>
              </a:path>
            </a:pathLst>
          </a:custGeom>
          <a:blipFill>
            <a:blip r:embed="rId6"/>
            <a:stretch>
              <a:fillRect l="0" t="-241" r="0" b="-241"/>
            </a:stretch>
          </a:blipFill>
        </p:spPr>
      </p:sp>
      <p:sp>
        <p:nvSpPr>
          <p:cNvPr name="TextBox 13" id="13"/>
          <p:cNvSpPr txBox="true"/>
          <p:nvPr/>
        </p:nvSpPr>
        <p:spPr>
          <a:xfrm rot="0">
            <a:off x="13500352" y="3423023"/>
            <a:ext cx="5118032" cy="2616118"/>
          </a:xfrm>
          <a:prstGeom prst="rect">
            <a:avLst/>
          </a:prstGeom>
        </p:spPr>
        <p:txBody>
          <a:bodyPr anchor="t" rtlCol="false" tIns="0" lIns="0" bIns="0" rIns="0">
            <a:spAutoFit/>
          </a:bodyPr>
          <a:lstStyle/>
          <a:p>
            <a:pPr algn="l">
              <a:lnSpc>
                <a:spcPts val="10500"/>
              </a:lnSpc>
            </a:pPr>
            <a:r>
              <a:rPr lang="en-US" sz="7500">
                <a:solidFill>
                  <a:srgbClr val="000000"/>
                </a:solidFill>
                <a:latin typeface="Bold Ink"/>
                <a:ea typeface="Bold Ink"/>
                <a:cs typeface="Bold Ink"/>
                <a:sym typeface="Bold Ink"/>
              </a:rPr>
              <a:t>Package</a:t>
            </a:r>
          </a:p>
          <a:p>
            <a:pPr algn="l" marL="0" indent="0" lvl="0">
              <a:lnSpc>
                <a:spcPts val="10500"/>
              </a:lnSpc>
              <a:spcBef>
                <a:spcPct val="0"/>
              </a:spcBef>
            </a:pPr>
            <a:r>
              <a:rPr lang="en-US" sz="7500">
                <a:solidFill>
                  <a:srgbClr val="000000"/>
                </a:solidFill>
                <a:latin typeface="Bold Ink"/>
                <a:ea typeface="Bold Ink"/>
                <a:cs typeface="Bold Ink"/>
                <a:sym typeface="Bold Ink"/>
              </a:rPr>
              <a:t>Diagram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51973" y="-1453050"/>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400788" y="9539764"/>
            <a:ext cx="11099690" cy="2201093"/>
            <a:chOff x="0" y="0"/>
            <a:chExt cx="2923375" cy="579712"/>
          </a:xfrm>
        </p:grpSpPr>
        <p:sp>
          <p:nvSpPr>
            <p:cNvPr name="Freeform 4" id="4"/>
            <p:cNvSpPr/>
            <p:nvPr/>
          </p:nvSpPr>
          <p:spPr>
            <a:xfrm flipH="false" flipV="false" rot="0">
              <a:off x="0" y="0"/>
              <a:ext cx="2923375" cy="579712"/>
            </a:xfrm>
            <a:custGeom>
              <a:avLst/>
              <a:gdLst/>
              <a:ahLst/>
              <a:cxnLst/>
              <a:rect r="r" b="b" t="t" l="l"/>
              <a:pathLst>
                <a:path h="579712" w="2923375">
                  <a:moveTo>
                    <a:pt x="0" y="0"/>
                  </a:moveTo>
                  <a:lnTo>
                    <a:pt x="2923375" y="0"/>
                  </a:lnTo>
                  <a:lnTo>
                    <a:pt x="2923375" y="579712"/>
                  </a:lnTo>
                  <a:lnTo>
                    <a:pt x="0" y="579712"/>
                  </a:lnTo>
                  <a:close/>
                </a:path>
              </a:pathLst>
            </a:custGeom>
            <a:solidFill>
              <a:srgbClr val="172330"/>
            </a:solidFill>
          </p:spPr>
        </p:sp>
        <p:sp>
          <p:nvSpPr>
            <p:cNvPr name="TextBox 5" id="5"/>
            <p:cNvSpPr txBox="true"/>
            <p:nvPr/>
          </p:nvSpPr>
          <p:spPr>
            <a:xfrm>
              <a:off x="0" y="-47625"/>
              <a:ext cx="2923375" cy="62733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059368"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395604"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80621" y="62047"/>
            <a:ext cx="15896764" cy="3592961"/>
          </a:xfrm>
          <a:custGeom>
            <a:avLst/>
            <a:gdLst/>
            <a:ahLst/>
            <a:cxnLst/>
            <a:rect r="r" b="b" t="t" l="l"/>
            <a:pathLst>
              <a:path h="3592961" w="15896764">
                <a:moveTo>
                  <a:pt x="0" y="0"/>
                </a:moveTo>
                <a:lnTo>
                  <a:pt x="15896763" y="0"/>
                </a:lnTo>
                <a:lnTo>
                  <a:pt x="15896763" y="3592961"/>
                </a:lnTo>
                <a:lnTo>
                  <a:pt x="0" y="3592961"/>
                </a:lnTo>
                <a:lnTo>
                  <a:pt x="0" y="0"/>
                </a:lnTo>
                <a:close/>
              </a:path>
            </a:pathLst>
          </a:custGeom>
          <a:blipFill>
            <a:blip r:embed="rId6"/>
            <a:stretch>
              <a:fillRect l="0" t="0" r="0" b="0"/>
            </a:stretch>
          </a:blipFill>
        </p:spPr>
      </p:sp>
      <p:grpSp>
        <p:nvGrpSpPr>
          <p:cNvPr name="Group 9" id="9"/>
          <p:cNvGrpSpPr/>
          <p:nvPr/>
        </p:nvGrpSpPr>
        <p:grpSpPr>
          <a:xfrm rot="0">
            <a:off x="0" y="3336878"/>
            <a:ext cx="3486424" cy="2907713"/>
            <a:chOff x="0" y="0"/>
            <a:chExt cx="918235" cy="765817"/>
          </a:xfrm>
        </p:grpSpPr>
        <p:sp>
          <p:nvSpPr>
            <p:cNvPr name="Freeform 10" id="10"/>
            <p:cNvSpPr/>
            <p:nvPr/>
          </p:nvSpPr>
          <p:spPr>
            <a:xfrm flipH="false" flipV="false" rot="0">
              <a:off x="0" y="0"/>
              <a:ext cx="918235" cy="765817"/>
            </a:xfrm>
            <a:custGeom>
              <a:avLst/>
              <a:gdLst/>
              <a:ahLst/>
              <a:cxnLst/>
              <a:rect r="r" b="b" t="t" l="l"/>
              <a:pathLst>
                <a:path h="765817" w="918235">
                  <a:moveTo>
                    <a:pt x="0" y="0"/>
                  </a:moveTo>
                  <a:lnTo>
                    <a:pt x="918235" y="0"/>
                  </a:lnTo>
                  <a:lnTo>
                    <a:pt x="918235" y="765817"/>
                  </a:lnTo>
                  <a:lnTo>
                    <a:pt x="0" y="765817"/>
                  </a:lnTo>
                  <a:close/>
                </a:path>
              </a:pathLst>
            </a:custGeom>
            <a:solidFill>
              <a:srgbClr val="172330"/>
            </a:solidFill>
          </p:spPr>
        </p:sp>
        <p:sp>
          <p:nvSpPr>
            <p:cNvPr name="TextBox 11" id="11"/>
            <p:cNvSpPr txBox="true"/>
            <p:nvPr/>
          </p:nvSpPr>
          <p:spPr>
            <a:xfrm>
              <a:off x="0" y="-47625"/>
              <a:ext cx="918235" cy="813442"/>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12" id="12"/>
          <p:cNvSpPr/>
          <p:nvPr/>
        </p:nvSpPr>
        <p:spPr>
          <a:xfrm flipH="false" flipV="false" rot="-5400000">
            <a:off x="-208100" y="4542656"/>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180004" y="3802014"/>
            <a:ext cx="11355640" cy="6484986"/>
          </a:xfrm>
          <a:custGeom>
            <a:avLst/>
            <a:gdLst/>
            <a:ahLst/>
            <a:cxnLst/>
            <a:rect r="r" b="b" t="t" l="l"/>
            <a:pathLst>
              <a:path h="6484986" w="11355640">
                <a:moveTo>
                  <a:pt x="0" y="0"/>
                </a:moveTo>
                <a:lnTo>
                  <a:pt x="11355640" y="0"/>
                </a:lnTo>
                <a:lnTo>
                  <a:pt x="11355640" y="6484986"/>
                </a:lnTo>
                <a:lnTo>
                  <a:pt x="0" y="6484986"/>
                </a:lnTo>
                <a:lnTo>
                  <a:pt x="0" y="0"/>
                </a:lnTo>
                <a:close/>
              </a:path>
            </a:pathLst>
          </a:custGeom>
          <a:blipFill>
            <a:blip r:embed="rId7"/>
            <a:stretch>
              <a:fillRect l="0" t="-1160" r="0" b="-1196"/>
            </a:stretch>
          </a:blipFill>
        </p:spPr>
      </p:sp>
      <p:sp>
        <p:nvSpPr>
          <p:cNvPr name="TextBox 14" id="14"/>
          <p:cNvSpPr txBox="true"/>
          <p:nvPr/>
        </p:nvSpPr>
        <p:spPr>
          <a:xfrm rot="0">
            <a:off x="2266712" y="2614895"/>
            <a:ext cx="6171123" cy="721984"/>
          </a:xfrm>
          <a:prstGeom prst="rect">
            <a:avLst/>
          </a:prstGeom>
        </p:spPr>
        <p:txBody>
          <a:bodyPr anchor="t" rtlCol="false" tIns="0" lIns="0" bIns="0" rIns="0">
            <a:spAutoFit/>
          </a:bodyPr>
          <a:lstStyle/>
          <a:p>
            <a:pPr algn="l" marL="0" indent="0" lvl="0">
              <a:lnSpc>
                <a:spcPts val="5880"/>
              </a:lnSpc>
              <a:spcBef>
                <a:spcPct val="0"/>
              </a:spcBef>
            </a:pPr>
            <a:r>
              <a:rPr lang="en-US" sz="4200">
                <a:solidFill>
                  <a:srgbClr val="000000"/>
                </a:solidFill>
                <a:latin typeface="Bold Ink"/>
                <a:ea typeface="Bold Ink"/>
                <a:cs typeface="Bold Ink"/>
                <a:sym typeface="Bold Ink"/>
              </a:rPr>
              <a:t>Component Diagram</a:t>
            </a:r>
          </a:p>
        </p:txBody>
      </p:sp>
      <p:sp>
        <p:nvSpPr>
          <p:cNvPr name="TextBox 15" id="15"/>
          <p:cNvSpPr txBox="true"/>
          <p:nvPr/>
        </p:nvSpPr>
        <p:spPr>
          <a:xfrm rot="0">
            <a:off x="532542" y="9051065"/>
            <a:ext cx="6171123" cy="721984"/>
          </a:xfrm>
          <a:prstGeom prst="rect">
            <a:avLst/>
          </a:prstGeom>
        </p:spPr>
        <p:txBody>
          <a:bodyPr anchor="t" rtlCol="false" tIns="0" lIns="0" bIns="0" rIns="0">
            <a:spAutoFit/>
          </a:bodyPr>
          <a:lstStyle/>
          <a:p>
            <a:pPr algn="l" marL="0" indent="0" lvl="0">
              <a:lnSpc>
                <a:spcPts val="5880"/>
              </a:lnSpc>
              <a:spcBef>
                <a:spcPct val="0"/>
              </a:spcBef>
            </a:pPr>
            <a:r>
              <a:rPr lang="en-US" sz="4200">
                <a:solidFill>
                  <a:srgbClr val="000000"/>
                </a:solidFill>
                <a:latin typeface="Bold Ink"/>
                <a:ea typeface="Bold Ink"/>
                <a:cs typeface="Bold Ink"/>
                <a:sym typeface="Bold Ink"/>
              </a:rPr>
              <a:t>Deployment Diagram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51973" y="-1453050"/>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3996" y="3353425"/>
            <a:ext cx="3486424" cy="2907713"/>
            <a:chOff x="0" y="0"/>
            <a:chExt cx="918235" cy="765817"/>
          </a:xfrm>
        </p:grpSpPr>
        <p:sp>
          <p:nvSpPr>
            <p:cNvPr name="Freeform 4" id="4"/>
            <p:cNvSpPr/>
            <p:nvPr/>
          </p:nvSpPr>
          <p:spPr>
            <a:xfrm flipH="false" flipV="false" rot="0">
              <a:off x="0" y="0"/>
              <a:ext cx="918235" cy="765817"/>
            </a:xfrm>
            <a:custGeom>
              <a:avLst/>
              <a:gdLst/>
              <a:ahLst/>
              <a:cxnLst/>
              <a:rect r="r" b="b" t="t" l="l"/>
              <a:pathLst>
                <a:path h="765817" w="918235">
                  <a:moveTo>
                    <a:pt x="0" y="0"/>
                  </a:moveTo>
                  <a:lnTo>
                    <a:pt x="918235" y="0"/>
                  </a:lnTo>
                  <a:lnTo>
                    <a:pt x="918235" y="765817"/>
                  </a:lnTo>
                  <a:lnTo>
                    <a:pt x="0" y="765817"/>
                  </a:lnTo>
                  <a:close/>
                </a:path>
              </a:pathLst>
            </a:custGeom>
            <a:solidFill>
              <a:srgbClr val="31304D"/>
            </a:solidFill>
          </p:spPr>
        </p:sp>
        <p:sp>
          <p:nvSpPr>
            <p:cNvPr name="TextBox 5" id="5"/>
            <p:cNvSpPr txBox="true"/>
            <p:nvPr/>
          </p:nvSpPr>
          <p:spPr>
            <a:xfrm>
              <a:off x="0" y="-47625"/>
              <a:ext cx="918235" cy="81344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400788" y="9539764"/>
            <a:ext cx="11099690" cy="2201093"/>
            <a:chOff x="0" y="0"/>
            <a:chExt cx="2923375" cy="579712"/>
          </a:xfrm>
        </p:grpSpPr>
        <p:sp>
          <p:nvSpPr>
            <p:cNvPr name="Freeform 7" id="7"/>
            <p:cNvSpPr/>
            <p:nvPr/>
          </p:nvSpPr>
          <p:spPr>
            <a:xfrm flipH="false" flipV="false" rot="0">
              <a:off x="0" y="0"/>
              <a:ext cx="2923375" cy="579712"/>
            </a:xfrm>
            <a:custGeom>
              <a:avLst/>
              <a:gdLst/>
              <a:ahLst/>
              <a:cxnLst/>
              <a:rect r="r" b="b" t="t" l="l"/>
              <a:pathLst>
                <a:path h="579712" w="2923375">
                  <a:moveTo>
                    <a:pt x="0" y="0"/>
                  </a:moveTo>
                  <a:lnTo>
                    <a:pt x="2923375" y="0"/>
                  </a:lnTo>
                  <a:lnTo>
                    <a:pt x="2923375" y="579712"/>
                  </a:lnTo>
                  <a:lnTo>
                    <a:pt x="0" y="579712"/>
                  </a:lnTo>
                  <a:close/>
                </a:path>
              </a:pathLst>
            </a:custGeom>
            <a:solidFill>
              <a:srgbClr val="31304D"/>
            </a:solidFill>
          </p:spPr>
        </p:sp>
        <p:sp>
          <p:nvSpPr>
            <p:cNvPr name="TextBox 8" id="8"/>
            <p:cNvSpPr txBox="true"/>
            <p:nvPr/>
          </p:nvSpPr>
          <p:spPr>
            <a:xfrm>
              <a:off x="0" y="-47625"/>
              <a:ext cx="2923375" cy="62733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08100" y="4559203"/>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059368"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395604"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7777" y="2981601"/>
            <a:ext cx="9342869" cy="5628803"/>
          </a:xfrm>
          <a:custGeom>
            <a:avLst/>
            <a:gdLst/>
            <a:ahLst/>
            <a:cxnLst/>
            <a:rect r="r" b="b" t="t" l="l"/>
            <a:pathLst>
              <a:path h="5628803" w="9342869">
                <a:moveTo>
                  <a:pt x="0" y="0"/>
                </a:moveTo>
                <a:lnTo>
                  <a:pt x="9342868" y="0"/>
                </a:lnTo>
                <a:lnTo>
                  <a:pt x="9342868" y="5628803"/>
                </a:lnTo>
                <a:lnTo>
                  <a:pt x="0" y="5628803"/>
                </a:lnTo>
                <a:lnTo>
                  <a:pt x="0" y="0"/>
                </a:lnTo>
                <a:close/>
              </a:path>
            </a:pathLst>
          </a:custGeom>
          <a:blipFill>
            <a:blip r:embed="rId6"/>
            <a:stretch>
              <a:fillRect l="0" t="0" r="0" b="-921"/>
            </a:stretch>
          </a:blipFill>
        </p:spPr>
      </p:sp>
      <p:sp>
        <p:nvSpPr>
          <p:cNvPr name="Freeform 13" id="13"/>
          <p:cNvSpPr/>
          <p:nvPr/>
        </p:nvSpPr>
        <p:spPr>
          <a:xfrm flipH="false" flipV="false" rot="0">
            <a:off x="16211768" y="98065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0518298" y="2981601"/>
            <a:ext cx="7258645" cy="5938891"/>
          </a:xfrm>
          <a:custGeom>
            <a:avLst/>
            <a:gdLst/>
            <a:ahLst/>
            <a:cxnLst/>
            <a:rect r="r" b="b" t="t" l="l"/>
            <a:pathLst>
              <a:path h="5938891" w="7258645">
                <a:moveTo>
                  <a:pt x="0" y="0"/>
                </a:moveTo>
                <a:lnTo>
                  <a:pt x="7258645" y="0"/>
                </a:lnTo>
                <a:lnTo>
                  <a:pt x="7258645" y="5938891"/>
                </a:lnTo>
                <a:lnTo>
                  <a:pt x="0" y="5938891"/>
                </a:lnTo>
                <a:lnTo>
                  <a:pt x="0" y="0"/>
                </a:lnTo>
                <a:close/>
              </a:path>
            </a:pathLst>
          </a:custGeom>
          <a:blipFill>
            <a:blip r:embed="rId7"/>
            <a:stretch>
              <a:fillRect l="0" t="0" r="0" b="0"/>
            </a:stretch>
          </a:blipFill>
        </p:spPr>
      </p:sp>
      <p:sp>
        <p:nvSpPr>
          <p:cNvPr name="TextBox 15" id="15"/>
          <p:cNvSpPr txBox="true"/>
          <p:nvPr/>
        </p:nvSpPr>
        <p:spPr>
          <a:xfrm rot="0">
            <a:off x="4755285" y="574941"/>
            <a:ext cx="8777431" cy="1289004"/>
          </a:xfrm>
          <a:prstGeom prst="rect">
            <a:avLst/>
          </a:prstGeom>
        </p:spPr>
        <p:txBody>
          <a:bodyPr anchor="t" rtlCol="false" tIns="0" lIns="0" bIns="0" rIns="0">
            <a:spAutoFit/>
          </a:bodyPr>
          <a:lstStyle/>
          <a:p>
            <a:pPr algn="l" marL="0" indent="0" lvl="0">
              <a:lnSpc>
                <a:spcPts val="10500"/>
              </a:lnSpc>
              <a:spcBef>
                <a:spcPct val="0"/>
              </a:spcBef>
            </a:pPr>
            <a:r>
              <a:rPr lang="en-US" sz="7500">
                <a:solidFill>
                  <a:srgbClr val="000000"/>
                </a:solidFill>
                <a:latin typeface="Bold Ink"/>
                <a:ea typeface="Bold Ink"/>
                <a:cs typeface="Bold Ink"/>
                <a:sym typeface="Bold Ink"/>
              </a:rPr>
              <a:t>Sequence Diagram</a:t>
            </a:r>
          </a:p>
        </p:txBody>
      </p:sp>
      <p:sp>
        <p:nvSpPr>
          <p:cNvPr name="TextBox 16" id="16"/>
          <p:cNvSpPr txBox="true"/>
          <p:nvPr/>
        </p:nvSpPr>
        <p:spPr>
          <a:xfrm rot="0">
            <a:off x="4315227" y="2073495"/>
            <a:ext cx="6171123" cy="622923"/>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00000"/>
                </a:solidFill>
                <a:latin typeface="Bold Ink"/>
                <a:ea typeface="Bold Ink"/>
                <a:cs typeface="Bold Ink"/>
                <a:sym typeface="Bold Ink"/>
              </a:rPr>
              <a:t>Add Car</a:t>
            </a:r>
          </a:p>
        </p:txBody>
      </p:sp>
      <p:sp>
        <p:nvSpPr>
          <p:cNvPr name="TextBox 17" id="17"/>
          <p:cNvSpPr txBox="true"/>
          <p:nvPr/>
        </p:nvSpPr>
        <p:spPr>
          <a:xfrm rot="0">
            <a:off x="12950633" y="2073495"/>
            <a:ext cx="6171123" cy="622923"/>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00000"/>
                </a:solidFill>
                <a:latin typeface="Bold Ink"/>
                <a:ea typeface="Bold Ink"/>
                <a:cs typeface="Bold Ink"/>
                <a:sym typeface="Bold Ink"/>
              </a:rPr>
              <a:t>Delete Car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51973" y="-1453050"/>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3996" y="3353425"/>
            <a:ext cx="3486424" cy="2907713"/>
            <a:chOff x="0" y="0"/>
            <a:chExt cx="918235" cy="765817"/>
          </a:xfrm>
        </p:grpSpPr>
        <p:sp>
          <p:nvSpPr>
            <p:cNvPr name="Freeform 4" id="4"/>
            <p:cNvSpPr/>
            <p:nvPr/>
          </p:nvSpPr>
          <p:spPr>
            <a:xfrm flipH="false" flipV="false" rot="0">
              <a:off x="0" y="0"/>
              <a:ext cx="918235" cy="765817"/>
            </a:xfrm>
            <a:custGeom>
              <a:avLst/>
              <a:gdLst/>
              <a:ahLst/>
              <a:cxnLst/>
              <a:rect r="r" b="b" t="t" l="l"/>
              <a:pathLst>
                <a:path h="765817" w="918235">
                  <a:moveTo>
                    <a:pt x="0" y="0"/>
                  </a:moveTo>
                  <a:lnTo>
                    <a:pt x="918235" y="0"/>
                  </a:lnTo>
                  <a:lnTo>
                    <a:pt x="918235" y="765817"/>
                  </a:lnTo>
                  <a:lnTo>
                    <a:pt x="0" y="765817"/>
                  </a:lnTo>
                  <a:close/>
                </a:path>
              </a:pathLst>
            </a:custGeom>
            <a:solidFill>
              <a:srgbClr val="31304D"/>
            </a:solidFill>
          </p:spPr>
        </p:sp>
        <p:sp>
          <p:nvSpPr>
            <p:cNvPr name="TextBox 5" id="5"/>
            <p:cNvSpPr txBox="true"/>
            <p:nvPr/>
          </p:nvSpPr>
          <p:spPr>
            <a:xfrm>
              <a:off x="0" y="-47625"/>
              <a:ext cx="918235" cy="81344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400788" y="9539764"/>
            <a:ext cx="11099690" cy="2201093"/>
            <a:chOff x="0" y="0"/>
            <a:chExt cx="2923375" cy="579712"/>
          </a:xfrm>
        </p:grpSpPr>
        <p:sp>
          <p:nvSpPr>
            <p:cNvPr name="Freeform 7" id="7"/>
            <p:cNvSpPr/>
            <p:nvPr/>
          </p:nvSpPr>
          <p:spPr>
            <a:xfrm flipH="false" flipV="false" rot="0">
              <a:off x="0" y="0"/>
              <a:ext cx="2923375" cy="579712"/>
            </a:xfrm>
            <a:custGeom>
              <a:avLst/>
              <a:gdLst/>
              <a:ahLst/>
              <a:cxnLst/>
              <a:rect r="r" b="b" t="t" l="l"/>
              <a:pathLst>
                <a:path h="579712" w="2923375">
                  <a:moveTo>
                    <a:pt x="0" y="0"/>
                  </a:moveTo>
                  <a:lnTo>
                    <a:pt x="2923375" y="0"/>
                  </a:lnTo>
                  <a:lnTo>
                    <a:pt x="2923375" y="579712"/>
                  </a:lnTo>
                  <a:lnTo>
                    <a:pt x="0" y="579712"/>
                  </a:lnTo>
                  <a:close/>
                </a:path>
              </a:pathLst>
            </a:custGeom>
            <a:solidFill>
              <a:srgbClr val="31304D"/>
            </a:solidFill>
          </p:spPr>
        </p:sp>
        <p:sp>
          <p:nvSpPr>
            <p:cNvPr name="TextBox 8" id="8"/>
            <p:cNvSpPr txBox="true"/>
            <p:nvPr/>
          </p:nvSpPr>
          <p:spPr>
            <a:xfrm>
              <a:off x="0" y="-47625"/>
              <a:ext cx="2923375" cy="62733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08100" y="4559203"/>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059368"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395604"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211768" y="98065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54742" y="3203821"/>
            <a:ext cx="8461955" cy="4828193"/>
          </a:xfrm>
          <a:custGeom>
            <a:avLst/>
            <a:gdLst/>
            <a:ahLst/>
            <a:cxnLst/>
            <a:rect r="r" b="b" t="t" l="l"/>
            <a:pathLst>
              <a:path h="4828193" w="8461955">
                <a:moveTo>
                  <a:pt x="0" y="0"/>
                </a:moveTo>
                <a:lnTo>
                  <a:pt x="8461955" y="0"/>
                </a:lnTo>
                <a:lnTo>
                  <a:pt x="8461955" y="4828193"/>
                </a:lnTo>
                <a:lnTo>
                  <a:pt x="0" y="4828193"/>
                </a:lnTo>
                <a:lnTo>
                  <a:pt x="0" y="0"/>
                </a:lnTo>
                <a:close/>
              </a:path>
            </a:pathLst>
          </a:custGeom>
          <a:blipFill>
            <a:blip r:embed="rId6"/>
            <a:stretch>
              <a:fillRect l="0" t="0" r="0" b="0"/>
            </a:stretch>
          </a:blipFill>
        </p:spPr>
      </p:sp>
      <p:sp>
        <p:nvSpPr>
          <p:cNvPr name="Freeform 14" id="14"/>
          <p:cNvSpPr/>
          <p:nvPr/>
        </p:nvSpPr>
        <p:spPr>
          <a:xfrm flipH="false" flipV="false" rot="0">
            <a:off x="8916040" y="3203821"/>
            <a:ext cx="9120769" cy="5242959"/>
          </a:xfrm>
          <a:custGeom>
            <a:avLst/>
            <a:gdLst/>
            <a:ahLst/>
            <a:cxnLst/>
            <a:rect r="r" b="b" t="t" l="l"/>
            <a:pathLst>
              <a:path h="5242959" w="9120769">
                <a:moveTo>
                  <a:pt x="0" y="0"/>
                </a:moveTo>
                <a:lnTo>
                  <a:pt x="9120770" y="0"/>
                </a:lnTo>
                <a:lnTo>
                  <a:pt x="9120770" y="5242959"/>
                </a:lnTo>
                <a:lnTo>
                  <a:pt x="0" y="5242959"/>
                </a:lnTo>
                <a:lnTo>
                  <a:pt x="0" y="0"/>
                </a:lnTo>
                <a:close/>
              </a:path>
            </a:pathLst>
          </a:custGeom>
          <a:blipFill>
            <a:blip r:embed="rId7"/>
            <a:stretch>
              <a:fillRect l="0" t="0" r="0" b="0"/>
            </a:stretch>
          </a:blipFill>
        </p:spPr>
      </p:sp>
      <p:sp>
        <p:nvSpPr>
          <p:cNvPr name="TextBox 15" id="15"/>
          <p:cNvSpPr txBox="true"/>
          <p:nvPr/>
        </p:nvSpPr>
        <p:spPr>
          <a:xfrm rot="0">
            <a:off x="4755285" y="574941"/>
            <a:ext cx="8777431" cy="1289004"/>
          </a:xfrm>
          <a:prstGeom prst="rect">
            <a:avLst/>
          </a:prstGeom>
        </p:spPr>
        <p:txBody>
          <a:bodyPr anchor="t" rtlCol="false" tIns="0" lIns="0" bIns="0" rIns="0">
            <a:spAutoFit/>
          </a:bodyPr>
          <a:lstStyle/>
          <a:p>
            <a:pPr algn="l" marL="0" indent="0" lvl="0">
              <a:lnSpc>
                <a:spcPts val="10500"/>
              </a:lnSpc>
              <a:spcBef>
                <a:spcPct val="0"/>
              </a:spcBef>
            </a:pPr>
            <a:r>
              <a:rPr lang="en-US" sz="7500">
                <a:solidFill>
                  <a:srgbClr val="000000"/>
                </a:solidFill>
                <a:latin typeface="Bold Ink"/>
                <a:ea typeface="Bold Ink"/>
                <a:cs typeface="Bold Ink"/>
                <a:sym typeface="Bold Ink"/>
              </a:rPr>
              <a:t>Sequence Diagram</a:t>
            </a:r>
          </a:p>
        </p:txBody>
      </p:sp>
      <p:sp>
        <p:nvSpPr>
          <p:cNvPr name="TextBox 16" id="16"/>
          <p:cNvSpPr txBox="true"/>
          <p:nvPr/>
        </p:nvSpPr>
        <p:spPr>
          <a:xfrm rot="0">
            <a:off x="3102428" y="2261811"/>
            <a:ext cx="6171123" cy="1261098"/>
          </a:xfrm>
          <a:prstGeom prst="rect">
            <a:avLst/>
          </a:prstGeom>
        </p:spPr>
        <p:txBody>
          <a:bodyPr anchor="t" rtlCol="false" tIns="0" lIns="0" bIns="0" rIns="0">
            <a:spAutoFit/>
          </a:bodyPr>
          <a:lstStyle/>
          <a:p>
            <a:pPr algn="l">
              <a:lnSpc>
                <a:spcPts val="5040"/>
              </a:lnSpc>
            </a:pPr>
            <a:r>
              <a:rPr lang="en-US" sz="3600">
                <a:solidFill>
                  <a:srgbClr val="000000"/>
                </a:solidFill>
                <a:latin typeface="Bold Ink"/>
                <a:ea typeface="Bold Ink"/>
                <a:cs typeface="Bold Ink"/>
                <a:sym typeface="Bold Ink"/>
              </a:rPr>
              <a:t>Add Booking</a:t>
            </a:r>
          </a:p>
          <a:p>
            <a:pPr algn="l" marL="0" indent="0" lvl="0">
              <a:lnSpc>
                <a:spcPts val="5040"/>
              </a:lnSpc>
              <a:spcBef>
                <a:spcPct val="0"/>
              </a:spcBef>
            </a:pPr>
          </a:p>
        </p:txBody>
      </p:sp>
      <p:sp>
        <p:nvSpPr>
          <p:cNvPr name="TextBox 17" id="17"/>
          <p:cNvSpPr txBox="true"/>
          <p:nvPr/>
        </p:nvSpPr>
        <p:spPr>
          <a:xfrm rot="0">
            <a:off x="12298764" y="2580898"/>
            <a:ext cx="6171123" cy="622923"/>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00000"/>
                </a:solidFill>
                <a:latin typeface="Bold Ink"/>
                <a:ea typeface="Bold Ink"/>
                <a:cs typeface="Bold Ink"/>
                <a:sym typeface="Bold Ink"/>
              </a:rPr>
              <a:t>Cancel Booking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51973" y="-1453050"/>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3996" y="3353425"/>
            <a:ext cx="3486424" cy="2907713"/>
            <a:chOff x="0" y="0"/>
            <a:chExt cx="918235" cy="765817"/>
          </a:xfrm>
        </p:grpSpPr>
        <p:sp>
          <p:nvSpPr>
            <p:cNvPr name="Freeform 4" id="4"/>
            <p:cNvSpPr/>
            <p:nvPr/>
          </p:nvSpPr>
          <p:spPr>
            <a:xfrm flipH="false" flipV="false" rot="0">
              <a:off x="0" y="0"/>
              <a:ext cx="918235" cy="765817"/>
            </a:xfrm>
            <a:custGeom>
              <a:avLst/>
              <a:gdLst/>
              <a:ahLst/>
              <a:cxnLst/>
              <a:rect r="r" b="b" t="t" l="l"/>
              <a:pathLst>
                <a:path h="765817" w="918235">
                  <a:moveTo>
                    <a:pt x="0" y="0"/>
                  </a:moveTo>
                  <a:lnTo>
                    <a:pt x="918235" y="0"/>
                  </a:lnTo>
                  <a:lnTo>
                    <a:pt x="918235" y="765817"/>
                  </a:lnTo>
                  <a:lnTo>
                    <a:pt x="0" y="765817"/>
                  </a:lnTo>
                  <a:close/>
                </a:path>
              </a:pathLst>
            </a:custGeom>
            <a:solidFill>
              <a:srgbClr val="31304D"/>
            </a:solidFill>
          </p:spPr>
        </p:sp>
        <p:sp>
          <p:nvSpPr>
            <p:cNvPr name="TextBox 5" id="5"/>
            <p:cNvSpPr txBox="true"/>
            <p:nvPr/>
          </p:nvSpPr>
          <p:spPr>
            <a:xfrm>
              <a:off x="0" y="-47625"/>
              <a:ext cx="918235" cy="81344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400788" y="9539764"/>
            <a:ext cx="11099690" cy="2201093"/>
            <a:chOff x="0" y="0"/>
            <a:chExt cx="2923375" cy="579712"/>
          </a:xfrm>
        </p:grpSpPr>
        <p:sp>
          <p:nvSpPr>
            <p:cNvPr name="Freeform 7" id="7"/>
            <p:cNvSpPr/>
            <p:nvPr/>
          </p:nvSpPr>
          <p:spPr>
            <a:xfrm flipH="false" flipV="false" rot="0">
              <a:off x="0" y="0"/>
              <a:ext cx="2923375" cy="579712"/>
            </a:xfrm>
            <a:custGeom>
              <a:avLst/>
              <a:gdLst/>
              <a:ahLst/>
              <a:cxnLst/>
              <a:rect r="r" b="b" t="t" l="l"/>
              <a:pathLst>
                <a:path h="579712" w="2923375">
                  <a:moveTo>
                    <a:pt x="0" y="0"/>
                  </a:moveTo>
                  <a:lnTo>
                    <a:pt x="2923375" y="0"/>
                  </a:lnTo>
                  <a:lnTo>
                    <a:pt x="2923375" y="579712"/>
                  </a:lnTo>
                  <a:lnTo>
                    <a:pt x="0" y="579712"/>
                  </a:lnTo>
                  <a:close/>
                </a:path>
              </a:pathLst>
            </a:custGeom>
            <a:solidFill>
              <a:srgbClr val="31304D"/>
            </a:solidFill>
          </p:spPr>
        </p:sp>
        <p:sp>
          <p:nvSpPr>
            <p:cNvPr name="TextBox 8" id="8"/>
            <p:cNvSpPr txBox="true"/>
            <p:nvPr/>
          </p:nvSpPr>
          <p:spPr>
            <a:xfrm>
              <a:off x="0" y="-47625"/>
              <a:ext cx="2923375" cy="62733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08100" y="4559203"/>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059368"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395604"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211768" y="98065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532542" y="2935727"/>
            <a:ext cx="10059867" cy="6650823"/>
          </a:xfrm>
          <a:custGeom>
            <a:avLst/>
            <a:gdLst/>
            <a:ahLst/>
            <a:cxnLst/>
            <a:rect r="r" b="b" t="t" l="l"/>
            <a:pathLst>
              <a:path h="6650823" w="10059867">
                <a:moveTo>
                  <a:pt x="0" y="0"/>
                </a:moveTo>
                <a:lnTo>
                  <a:pt x="10059867" y="0"/>
                </a:lnTo>
                <a:lnTo>
                  <a:pt x="10059867" y="6650823"/>
                </a:lnTo>
                <a:lnTo>
                  <a:pt x="0" y="6650823"/>
                </a:lnTo>
                <a:lnTo>
                  <a:pt x="0" y="0"/>
                </a:lnTo>
                <a:close/>
              </a:path>
            </a:pathLst>
          </a:custGeom>
          <a:blipFill>
            <a:blip r:embed="rId6"/>
            <a:stretch>
              <a:fillRect l="0" t="0" r="0" b="0"/>
            </a:stretch>
          </a:blipFill>
        </p:spPr>
      </p:sp>
      <p:sp>
        <p:nvSpPr>
          <p:cNvPr name="Freeform 14" id="14"/>
          <p:cNvSpPr/>
          <p:nvPr/>
        </p:nvSpPr>
        <p:spPr>
          <a:xfrm flipH="false" flipV="false" rot="0">
            <a:off x="11726177" y="3474231"/>
            <a:ext cx="5255278" cy="5559740"/>
          </a:xfrm>
          <a:custGeom>
            <a:avLst/>
            <a:gdLst/>
            <a:ahLst/>
            <a:cxnLst/>
            <a:rect r="r" b="b" t="t" l="l"/>
            <a:pathLst>
              <a:path h="5559740" w="5255278">
                <a:moveTo>
                  <a:pt x="0" y="0"/>
                </a:moveTo>
                <a:lnTo>
                  <a:pt x="5255278" y="0"/>
                </a:lnTo>
                <a:lnTo>
                  <a:pt x="5255278" y="5559741"/>
                </a:lnTo>
                <a:lnTo>
                  <a:pt x="0" y="5559741"/>
                </a:lnTo>
                <a:lnTo>
                  <a:pt x="0" y="0"/>
                </a:lnTo>
                <a:close/>
              </a:path>
            </a:pathLst>
          </a:custGeom>
          <a:blipFill>
            <a:blip r:embed="rId7"/>
            <a:stretch>
              <a:fillRect l="0" t="0" r="0" b="0"/>
            </a:stretch>
          </a:blipFill>
        </p:spPr>
      </p:sp>
      <p:sp>
        <p:nvSpPr>
          <p:cNvPr name="TextBox 15" id="15"/>
          <p:cNvSpPr txBox="true"/>
          <p:nvPr/>
        </p:nvSpPr>
        <p:spPr>
          <a:xfrm rot="0">
            <a:off x="4755285" y="574941"/>
            <a:ext cx="8777431" cy="1289004"/>
          </a:xfrm>
          <a:prstGeom prst="rect">
            <a:avLst/>
          </a:prstGeom>
        </p:spPr>
        <p:txBody>
          <a:bodyPr anchor="t" rtlCol="false" tIns="0" lIns="0" bIns="0" rIns="0">
            <a:spAutoFit/>
          </a:bodyPr>
          <a:lstStyle/>
          <a:p>
            <a:pPr algn="l" marL="0" indent="0" lvl="0">
              <a:lnSpc>
                <a:spcPts val="10500"/>
              </a:lnSpc>
              <a:spcBef>
                <a:spcPct val="0"/>
              </a:spcBef>
            </a:pPr>
            <a:r>
              <a:rPr lang="en-US" sz="7500">
                <a:solidFill>
                  <a:srgbClr val="000000"/>
                </a:solidFill>
                <a:latin typeface="Bold Ink"/>
                <a:ea typeface="Bold Ink"/>
                <a:cs typeface="Bold Ink"/>
                <a:sym typeface="Bold Ink"/>
              </a:rPr>
              <a:t>Sequence Diagram</a:t>
            </a:r>
          </a:p>
        </p:txBody>
      </p:sp>
      <p:sp>
        <p:nvSpPr>
          <p:cNvPr name="TextBox 16" id="16"/>
          <p:cNvSpPr txBox="true"/>
          <p:nvPr/>
        </p:nvSpPr>
        <p:spPr>
          <a:xfrm rot="0">
            <a:off x="4755285" y="2261811"/>
            <a:ext cx="6171123" cy="622923"/>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00000"/>
                </a:solidFill>
                <a:latin typeface="Bold Ink"/>
                <a:ea typeface="Bold Ink"/>
                <a:cs typeface="Bold Ink"/>
                <a:sym typeface="Bold Ink"/>
              </a:rPr>
              <a:t>Payment</a:t>
            </a:r>
          </a:p>
        </p:txBody>
      </p:sp>
      <p:sp>
        <p:nvSpPr>
          <p:cNvPr name="TextBox 17" id="17"/>
          <p:cNvSpPr txBox="true"/>
          <p:nvPr/>
        </p:nvSpPr>
        <p:spPr>
          <a:xfrm rot="0">
            <a:off x="13895894" y="2535172"/>
            <a:ext cx="6171123" cy="622923"/>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00000"/>
                </a:solidFill>
                <a:latin typeface="Bold Ink"/>
                <a:ea typeface="Bold Ink"/>
                <a:cs typeface="Bold Ink"/>
                <a:sym typeface="Bold Ink"/>
              </a:rPr>
              <a:t>LogIn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3748049" y="1547795"/>
            <a:ext cx="12784728" cy="7191409"/>
          </a:xfrm>
          <a:custGeom>
            <a:avLst/>
            <a:gdLst/>
            <a:ahLst/>
            <a:cxnLst/>
            <a:rect r="r" b="b" t="t" l="l"/>
            <a:pathLst>
              <a:path h="7191409" w="12784728">
                <a:moveTo>
                  <a:pt x="12784728" y="0"/>
                </a:moveTo>
                <a:lnTo>
                  <a:pt x="0" y="0"/>
                </a:lnTo>
                <a:lnTo>
                  <a:pt x="0" y="7191410"/>
                </a:lnTo>
                <a:lnTo>
                  <a:pt x="12784728" y="7191410"/>
                </a:lnTo>
                <a:lnTo>
                  <a:pt x="12784728"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80254" y="1178179"/>
            <a:ext cx="8420773" cy="4550024"/>
            <a:chOff x="0" y="0"/>
            <a:chExt cx="2217817" cy="1198360"/>
          </a:xfrm>
        </p:grpSpPr>
        <p:sp>
          <p:nvSpPr>
            <p:cNvPr name="Freeform 4" id="4"/>
            <p:cNvSpPr/>
            <p:nvPr/>
          </p:nvSpPr>
          <p:spPr>
            <a:xfrm flipH="false" flipV="false" rot="0">
              <a:off x="0" y="0"/>
              <a:ext cx="2217817" cy="1198360"/>
            </a:xfrm>
            <a:custGeom>
              <a:avLst/>
              <a:gdLst/>
              <a:ahLst/>
              <a:cxnLst/>
              <a:rect r="r" b="b" t="t" l="l"/>
              <a:pathLst>
                <a:path h="1198360" w="2217817">
                  <a:moveTo>
                    <a:pt x="0" y="0"/>
                  </a:moveTo>
                  <a:lnTo>
                    <a:pt x="2217817" y="0"/>
                  </a:lnTo>
                  <a:lnTo>
                    <a:pt x="2217817" y="1198360"/>
                  </a:lnTo>
                  <a:lnTo>
                    <a:pt x="0" y="1198360"/>
                  </a:lnTo>
                  <a:close/>
                </a:path>
              </a:pathLst>
            </a:custGeom>
            <a:solidFill>
              <a:srgbClr val="172330"/>
            </a:solidFill>
          </p:spPr>
        </p:sp>
        <p:sp>
          <p:nvSpPr>
            <p:cNvPr name="TextBox 5" id="5"/>
            <p:cNvSpPr txBox="true"/>
            <p:nvPr/>
          </p:nvSpPr>
          <p:spPr>
            <a:xfrm>
              <a:off x="0" y="-47625"/>
              <a:ext cx="2217817" cy="124598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1942613"/>
            <a:ext cx="4277623" cy="6241586"/>
            <a:chOff x="0" y="0"/>
            <a:chExt cx="1874525" cy="2735166"/>
          </a:xfrm>
        </p:grpSpPr>
        <p:sp>
          <p:nvSpPr>
            <p:cNvPr name="Freeform 7" id="7"/>
            <p:cNvSpPr/>
            <p:nvPr/>
          </p:nvSpPr>
          <p:spPr>
            <a:xfrm flipH="false" flipV="false" rot="0">
              <a:off x="0" y="0"/>
              <a:ext cx="1874525" cy="2735166"/>
            </a:xfrm>
            <a:custGeom>
              <a:avLst/>
              <a:gdLst/>
              <a:ahLst/>
              <a:cxnLst/>
              <a:rect r="r" b="b" t="t" l="l"/>
              <a:pathLst>
                <a:path h="2735166" w="1874525">
                  <a:moveTo>
                    <a:pt x="0" y="0"/>
                  </a:moveTo>
                  <a:lnTo>
                    <a:pt x="1874525" y="0"/>
                  </a:lnTo>
                  <a:lnTo>
                    <a:pt x="1874525" y="2735166"/>
                  </a:lnTo>
                  <a:lnTo>
                    <a:pt x="0" y="2735166"/>
                  </a:lnTo>
                  <a:close/>
                </a:path>
              </a:pathLst>
            </a:custGeom>
            <a:blipFill>
              <a:blip r:embed="rId4"/>
              <a:stretch>
                <a:fillRect l="0" t="-10796" r="0" b="-10796"/>
              </a:stretch>
            </a:blipFill>
            <a:ln w="38100" cap="sq">
              <a:solidFill>
                <a:srgbClr val="172330"/>
              </a:solidFill>
              <a:prstDash val="solid"/>
              <a:miter/>
            </a:ln>
          </p:spPr>
        </p:sp>
      </p:grpSp>
      <p:grpSp>
        <p:nvGrpSpPr>
          <p:cNvPr name="Group 8" id="8"/>
          <p:cNvGrpSpPr/>
          <p:nvPr/>
        </p:nvGrpSpPr>
        <p:grpSpPr>
          <a:xfrm rot="0">
            <a:off x="2138811" y="3212413"/>
            <a:ext cx="4277623" cy="6485551"/>
            <a:chOff x="0" y="0"/>
            <a:chExt cx="1874525" cy="2842076"/>
          </a:xfrm>
        </p:grpSpPr>
        <p:sp>
          <p:nvSpPr>
            <p:cNvPr name="Freeform 9" id="9"/>
            <p:cNvSpPr/>
            <p:nvPr/>
          </p:nvSpPr>
          <p:spPr>
            <a:xfrm flipH="false" flipV="false" rot="0">
              <a:off x="0" y="0"/>
              <a:ext cx="1874525" cy="2842076"/>
            </a:xfrm>
            <a:custGeom>
              <a:avLst/>
              <a:gdLst/>
              <a:ahLst/>
              <a:cxnLst/>
              <a:rect r="r" b="b" t="t" l="l"/>
              <a:pathLst>
                <a:path h="2842076" w="1874525">
                  <a:moveTo>
                    <a:pt x="0" y="0"/>
                  </a:moveTo>
                  <a:lnTo>
                    <a:pt x="1874525" y="0"/>
                  </a:lnTo>
                  <a:lnTo>
                    <a:pt x="1874525" y="2842076"/>
                  </a:lnTo>
                  <a:lnTo>
                    <a:pt x="0" y="2842076"/>
                  </a:lnTo>
                  <a:close/>
                </a:path>
              </a:pathLst>
            </a:custGeom>
            <a:blipFill>
              <a:blip r:embed="rId5"/>
              <a:stretch>
                <a:fillRect l="0" t="0" r="0" b="-17019"/>
              </a:stretch>
            </a:blipFill>
            <a:ln w="38100" cap="sq">
              <a:solidFill>
                <a:srgbClr val="FFFFFF"/>
              </a:solidFill>
              <a:prstDash val="solid"/>
              <a:miter/>
            </a:ln>
          </p:spPr>
        </p:sp>
      </p:grpSp>
      <p:sp>
        <p:nvSpPr>
          <p:cNvPr name="Freeform 10" id="10"/>
          <p:cNvSpPr/>
          <p:nvPr/>
        </p:nvSpPr>
        <p:spPr>
          <a:xfrm flipH="false" flipV="false" rot="0">
            <a:off x="5025582" y="166417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025582" y="244003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8213137" y="3487085"/>
            <a:ext cx="9506986" cy="2125837"/>
          </a:xfrm>
          <a:prstGeom prst="rect">
            <a:avLst/>
          </a:prstGeom>
        </p:spPr>
        <p:txBody>
          <a:bodyPr anchor="t" rtlCol="false" tIns="0" lIns="0" bIns="0" rIns="0">
            <a:spAutoFit/>
          </a:bodyPr>
          <a:lstStyle/>
          <a:p>
            <a:pPr algn="l">
              <a:lnSpc>
                <a:spcPts val="17375"/>
              </a:lnSpc>
              <a:spcBef>
                <a:spcPct val="0"/>
              </a:spcBef>
            </a:pPr>
            <a:r>
              <a:rPr lang="en-US" sz="12411">
                <a:solidFill>
                  <a:srgbClr val="000000"/>
                </a:solidFill>
                <a:latin typeface="Bold Ink"/>
                <a:ea typeface="Bold Ink"/>
                <a:cs typeface="Bold Ink"/>
                <a:sym typeface="Bold Ink"/>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172330"/>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36518" y="3808730"/>
            <a:ext cx="8021032" cy="5866130"/>
          </a:xfrm>
          <a:prstGeom prst="rect">
            <a:avLst/>
          </a:prstGeom>
        </p:spPr>
        <p:txBody>
          <a:bodyPr anchor="t" rtlCol="false" tIns="0" lIns="0" bIns="0" rIns="0">
            <a:spAutoFit/>
          </a:bodyPr>
          <a:lstStyle/>
          <a:p>
            <a:pPr algn="ctr">
              <a:lnSpc>
                <a:spcPts val="3359"/>
              </a:lnSpc>
            </a:pPr>
            <a:r>
              <a:rPr lang="en-US" sz="2399">
                <a:solidFill>
                  <a:srgbClr val="000000"/>
                </a:solidFill>
                <a:latin typeface="Garet"/>
                <a:ea typeface="Garet"/>
                <a:cs typeface="Garet"/>
                <a:sym typeface="Garet"/>
              </a:rPr>
              <a:t>Functional Requirements:</a:t>
            </a:r>
          </a:p>
          <a:p>
            <a:pPr algn="ctr">
              <a:lnSpc>
                <a:spcPts val="3079"/>
              </a:lnSpc>
            </a:pP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Manage cars</a:t>
            </a:r>
            <a:r>
              <a:rPr lang="en-US" sz="2199">
                <a:solidFill>
                  <a:srgbClr val="000000"/>
                </a:solidFill>
                <a:latin typeface="Garet"/>
                <a:ea typeface="Garet"/>
                <a:cs typeface="Garet"/>
                <a:sym typeface="Garet"/>
              </a:rPr>
              <a:t>: Add, search, update, and delete cars with details like model, color, and charges.</a:t>
            </a: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Manage</a:t>
            </a:r>
            <a:r>
              <a:rPr lang="en-US" sz="2199">
                <a:solidFill>
                  <a:srgbClr val="000000"/>
                </a:solidFill>
                <a:latin typeface="Garet"/>
                <a:ea typeface="Garet"/>
                <a:cs typeface="Garet"/>
                <a:sym typeface="Garet"/>
              </a:rPr>
              <a:t> </a:t>
            </a:r>
            <a:r>
              <a:rPr lang="en-US" b="true" sz="2199">
                <a:solidFill>
                  <a:srgbClr val="000000"/>
                </a:solidFill>
                <a:latin typeface="Garet Bold"/>
                <a:ea typeface="Garet Bold"/>
                <a:cs typeface="Garet Bold"/>
                <a:sym typeface="Garet Bold"/>
              </a:rPr>
              <a:t>bookings</a:t>
            </a:r>
            <a:r>
              <a:rPr lang="en-US" sz="2199">
                <a:solidFill>
                  <a:srgbClr val="000000"/>
                </a:solidFill>
                <a:latin typeface="Garet"/>
                <a:ea typeface="Garet"/>
                <a:cs typeface="Garet"/>
                <a:sym typeface="Garet"/>
              </a:rPr>
              <a:t>: create, update, delete, calculate charges, and track details (user, car, driver, payment).</a:t>
            </a: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Process</a:t>
            </a:r>
            <a:r>
              <a:rPr lang="en-US" sz="2199">
                <a:solidFill>
                  <a:srgbClr val="000000"/>
                </a:solidFill>
                <a:latin typeface="Garet"/>
                <a:ea typeface="Garet"/>
                <a:cs typeface="Garet"/>
                <a:sym typeface="Garet"/>
              </a:rPr>
              <a:t> </a:t>
            </a:r>
            <a:r>
              <a:rPr lang="en-US" b="true" sz="2199">
                <a:solidFill>
                  <a:srgbClr val="000000"/>
                </a:solidFill>
                <a:latin typeface="Garet Bold"/>
                <a:ea typeface="Garet Bold"/>
                <a:cs typeface="Garet Bold"/>
                <a:sym typeface="Garet Bold"/>
              </a:rPr>
              <a:t>payments</a:t>
            </a:r>
            <a:r>
              <a:rPr lang="en-US" sz="2199">
                <a:solidFill>
                  <a:srgbClr val="000000"/>
                </a:solidFill>
                <a:latin typeface="Garet"/>
                <a:ea typeface="Garet"/>
                <a:cs typeface="Garet"/>
                <a:sym typeface="Garet"/>
              </a:rPr>
              <a:t> securely and track statuses (pending/completed).</a:t>
            </a: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Assign</a:t>
            </a:r>
            <a:r>
              <a:rPr lang="en-US" sz="2199">
                <a:solidFill>
                  <a:srgbClr val="000000"/>
                </a:solidFill>
                <a:latin typeface="Garet"/>
                <a:ea typeface="Garet"/>
                <a:cs typeface="Garet"/>
                <a:sym typeface="Garet"/>
              </a:rPr>
              <a:t> </a:t>
            </a:r>
            <a:r>
              <a:rPr lang="en-US" b="true" sz="2199">
                <a:solidFill>
                  <a:srgbClr val="000000"/>
                </a:solidFill>
                <a:latin typeface="Garet Bold"/>
                <a:ea typeface="Garet Bold"/>
                <a:cs typeface="Garet Bold"/>
                <a:sym typeface="Garet Bold"/>
              </a:rPr>
              <a:t>drivers</a:t>
            </a:r>
            <a:r>
              <a:rPr lang="en-US" sz="2199">
                <a:solidFill>
                  <a:srgbClr val="000000"/>
                </a:solidFill>
                <a:latin typeface="Garet"/>
                <a:ea typeface="Garet"/>
                <a:cs typeface="Garet"/>
                <a:sym typeface="Garet"/>
              </a:rPr>
              <a:t> to bookings and support car delivery.</a:t>
            </a: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Perform</a:t>
            </a:r>
            <a:r>
              <a:rPr lang="en-US" sz="2199">
                <a:solidFill>
                  <a:srgbClr val="000000"/>
                </a:solidFill>
                <a:latin typeface="Garet"/>
                <a:ea typeface="Garet"/>
                <a:cs typeface="Garet"/>
                <a:sym typeface="Garet"/>
              </a:rPr>
              <a:t> </a:t>
            </a:r>
            <a:r>
              <a:rPr lang="en-US" b="true" sz="2199">
                <a:solidFill>
                  <a:srgbClr val="000000"/>
                </a:solidFill>
                <a:latin typeface="Garet Bold"/>
                <a:ea typeface="Garet Bold"/>
                <a:cs typeface="Garet Bold"/>
                <a:sym typeface="Garet Bold"/>
              </a:rPr>
              <a:t>CRUD</a:t>
            </a:r>
            <a:r>
              <a:rPr lang="en-US" sz="2199">
                <a:solidFill>
                  <a:srgbClr val="000000"/>
                </a:solidFill>
                <a:latin typeface="Garet"/>
                <a:ea typeface="Garet"/>
                <a:cs typeface="Garet"/>
                <a:sym typeface="Garet"/>
              </a:rPr>
              <a:t> operations for all entities (cars, bookings, users, drivers, payments).</a:t>
            </a: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Register</a:t>
            </a:r>
            <a:r>
              <a:rPr lang="en-US" sz="2199">
                <a:solidFill>
                  <a:srgbClr val="000000"/>
                </a:solidFill>
                <a:latin typeface="Garet"/>
                <a:ea typeface="Garet"/>
                <a:cs typeface="Garet"/>
                <a:sym typeface="Garet"/>
              </a:rPr>
              <a:t> </a:t>
            </a:r>
            <a:r>
              <a:rPr lang="en-US" b="true" sz="2199">
                <a:solidFill>
                  <a:srgbClr val="000000"/>
                </a:solidFill>
                <a:latin typeface="Garet Bold"/>
                <a:ea typeface="Garet Bold"/>
                <a:cs typeface="Garet Bold"/>
                <a:sym typeface="Garet Bold"/>
              </a:rPr>
              <a:t>users</a:t>
            </a:r>
            <a:r>
              <a:rPr lang="en-US" sz="2199">
                <a:solidFill>
                  <a:srgbClr val="000000"/>
                </a:solidFill>
                <a:latin typeface="Garet"/>
                <a:ea typeface="Garet"/>
                <a:cs typeface="Garet"/>
                <a:sym typeface="Garet"/>
              </a:rPr>
              <a:t>, manage logins, and track booking/payment history.</a:t>
            </a:r>
          </a:p>
          <a:p>
            <a:pPr algn="l">
              <a:lnSpc>
                <a:spcPts val="3079"/>
              </a:lnSpc>
            </a:pPr>
          </a:p>
        </p:txBody>
      </p:sp>
      <p:sp>
        <p:nvSpPr>
          <p:cNvPr name="TextBox 7" id="7"/>
          <p:cNvSpPr txBox="true"/>
          <p:nvPr/>
        </p:nvSpPr>
        <p:spPr>
          <a:xfrm rot="0">
            <a:off x="-1172900" y="793568"/>
            <a:ext cx="19460900" cy="1876437"/>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Functional and Nonfunctional Requirements</a:t>
            </a:r>
          </a:p>
        </p:txBody>
      </p:sp>
      <p:sp>
        <p:nvSpPr>
          <p:cNvPr name="Freeform 8" id="8"/>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8913428" y="3808730"/>
            <a:ext cx="8021032" cy="6256655"/>
          </a:xfrm>
          <a:prstGeom prst="rect">
            <a:avLst/>
          </a:prstGeom>
        </p:spPr>
        <p:txBody>
          <a:bodyPr anchor="t" rtlCol="false" tIns="0" lIns="0" bIns="0" rIns="0">
            <a:spAutoFit/>
          </a:bodyPr>
          <a:lstStyle/>
          <a:p>
            <a:pPr algn="ctr">
              <a:lnSpc>
                <a:spcPts val="3359"/>
              </a:lnSpc>
            </a:pPr>
            <a:r>
              <a:rPr lang="en-US" sz="2399">
                <a:solidFill>
                  <a:srgbClr val="000000"/>
                </a:solidFill>
                <a:latin typeface="Garet"/>
                <a:ea typeface="Garet"/>
                <a:cs typeface="Garet"/>
                <a:sym typeface="Garet"/>
              </a:rPr>
              <a:t>Nonfunctional Requirements:</a:t>
            </a:r>
          </a:p>
          <a:p>
            <a:pPr algn="ctr">
              <a:lnSpc>
                <a:spcPts val="3079"/>
              </a:lnSpc>
            </a:pP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Scalability</a:t>
            </a:r>
            <a:r>
              <a:rPr lang="en-US" sz="2199">
                <a:solidFill>
                  <a:srgbClr val="000000"/>
                </a:solidFill>
                <a:latin typeface="Garet"/>
                <a:ea typeface="Garet"/>
                <a:cs typeface="Garet"/>
                <a:sym typeface="Garet"/>
              </a:rPr>
              <a:t>: Support increasing cars, bookings, and users over time.</a:t>
            </a: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Availability</a:t>
            </a:r>
            <a:r>
              <a:rPr lang="en-US" sz="2199">
                <a:solidFill>
                  <a:srgbClr val="000000"/>
                </a:solidFill>
                <a:latin typeface="Garet"/>
                <a:ea typeface="Garet"/>
                <a:cs typeface="Garet"/>
                <a:sym typeface="Garet"/>
              </a:rPr>
              <a:t>: Ensure minimal downtime and graceful error handling.</a:t>
            </a: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Security</a:t>
            </a:r>
            <a:r>
              <a:rPr lang="en-US" sz="2199">
                <a:solidFill>
                  <a:srgbClr val="000000"/>
                </a:solidFill>
                <a:latin typeface="Garet"/>
                <a:ea typeface="Garet"/>
                <a:cs typeface="Garet"/>
                <a:sym typeface="Garet"/>
              </a:rPr>
              <a:t>: Protect sensitive data with encryption and secure logins.</a:t>
            </a: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Usability</a:t>
            </a:r>
            <a:r>
              <a:rPr lang="en-US" sz="2199">
                <a:solidFill>
                  <a:srgbClr val="000000"/>
                </a:solidFill>
                <a:latin typeface="Garet"/>
                <a:ea typeface="Garet"/>
                <a:cs typeface="Garet"/>
                <a:sym typeface="Garet"/>
              </a:rPr>
              <a:t>: Intuitive interface with clear feedback and error messages.</a:t>
            </a: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Maintainability</a:t>
            </a:r>
            <a:r>
              <a:rPr lang="en-US" sz="2199">
                <a:solidFill>
                  <a:srgbClr val="000000"/>
                </a:solidFill>
                <a:latin typeface="Garet"/>
                <a:ea typeface="Garet"/>
                <a:cs typeface="Garet"/>
                <a:sym typeface="Garet"/>
              </a:rPr>
              <a:t>: Modular, well-documented code for easy updates.</a:t>
            </a:r>
          </a:p>
          <a:p>
            <a:pPr algn="l" marL="474979" indent="-237490" lvl="1">
              <a:lnSpc>
                <a:spcPts val="3079"/>
              </a:lnSpc>
              <a:buFont typeface="Arial"/>
              <a:buChar char="•"/>
            </a:pPr>
            <a:r>
              <a:rPr lang="en-US" b="true" sz="2199">
                <a:solidFill>
                  <a:srgbClr val="000000"/>
                </a:solidFill>
                <a:latin typeface="Garet Bold"/>
                <a:ea typeface="Garet Bold"/>
                <a:cs typeface="Garet Bold"/>
                <a:sym typeface="Garet Bold"/>
              </a:rPr>
              <a:t>Reliability</a:t>
            </a:r>
            <a:r>
              <a:rPr lang="en-US" sz="2199">
                <a:solidFill>
                  <a:srgbClr val="000000"/>
                </a:solidFill>
                <a:latin typeface="Garet"/>
                <a:ea typeface="Garet"/>
                <a:cs typeface="Garet"/>
                <a:sym typeface="Garet"/>
              </a:rPr>
              <a:t>: Ensure consistent and accurate data handling.</a:t>
            </a:r>
          </a:p>
          <a:p>
            <a:pPr algn="l">
              <a:lnSpc>
                <a:spcPts val="3079"/>
              </a:lnSpc>
            </a:pPr>
          </a:p>
          <a:p>
            <a:pPr algn="l">
              <a:lnSpc>
                <a:spcPts val="307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51973" y="-1453050"/>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3996" y="3353425"/>
            <a:ext cx="3486424" cy="2907713"/>
            <a:chOff x="0" y="0"/>
            <a:chExt cx="918235" cy="765817"/>
          </a:xfrm>
        </p:grpSpPr>
        <p:sp>
          <p:nvSpPr>
            <p:cNvPr name="Freeform 4" id="4"/>
            <p:cNvSpPr/>
            <p:nvPr/>
          </p:nvSpPr>
          <p:spPr>
            <a:xfrm flipH="false" flipV="false" rot="0">
              <a:off x="0" y="0"/>
              <a:ext cx="918235" cy="765817"/>
            </a:xfrm>
            <a:custGeom>
              <a:avLst/>
              <a:gdLst/>
              <a:ahLst/>
              <a:cxnLst/>
              <a:rect r="r" b="b" t="t" l="l"/>
              <a:pathLst>
                <a:path h="765817" w="918235">
                  <a:moveTo>
                    <a:pt x="0" y="0"/>
                  </a:moveTo>
                  <a:lnTo>
                    <a:pt x="918235" y="0"/>
                  </a:lnTo>
                  <a:lnTo>
                    <a:pt x="918235" y="765817"/>
                  </a:lnTo>
                  <a:lnTo>
                    <a:pt x="0" y="765817"/>
                  </a:lnTo>
                  <a:close/>
                </a:path>
              </a:pathLst>
            </a:custGeom>
            <a:solidFill>
              <a:srgbClr val="172330"/>
            </a:solidFill>
          </p:spPr>
        </p:sp>
        <p:sp>
          <p:nvSpPr>
            <p:cNvPr name="TextBox 5" id="5"/>
            <p:cNvSpPr txBox="true"/>
            <p:nvPr/>
          </p:nvSpPr>
          <p:spPr>
            <a:xfrm>
              <a:off x="0" y="-47625"/>
              <a:ext cx="918235" cy="81344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400788" y="9539764"/>
            <a:ext cx="11099690" cy="2201093"/>
            <a:chOff x="0" y="0"/>
            <a:chExt cx="2923375" cy="579712"/>
          </a:xfrm>
        </p:grpSpPr>
        <p:sp>
          <p:nvSpPr>
            <p:cNvPr name="Freeform 7" id="7"/>
            <p:cNvSpPr/>
            <p:nvPr/>
          </p:nvSpPr>
          <p:spPr>
            <a:xfrm flipH="false" flipV="false" rot="0">
              <a:off x="0" y="0"/>
              <a:ext cx="2923375" cy="579712"/>
            </a:xfrm>
            <a:custGeom>
              <a:avLst/>
              <a:gdLst/>
              <a:ahLst/>
              <a:cxnLst/>
              <a:rect r="r" b="b" t="t" l="l"/>
              <a:pathLst>
                <a:path h="579712" w="2923375">
                  <a:moveTo>
                    <a:pt x="0" y="0"/>
                  </a:moveTo>
                  <a:lnTo>
                    <a:pt x="2923375" y="0"/>
                  </a:lnTo>
                  <a:lnTo>
                    <a:pt x="2923375" y="579712"/>
                  </a:lnTo>
                  <a:lnTo>
                    <a:pt x="0" y="579712"/>
                  </a:lnTo>
                  <a:close/>
                </a:path>
              </a:pathLst>
            </a:custGeom>
            <a:solidFill>
              <a:srgbClr val="172330"/>
            </a:solidFill>
          </p:spPr>
        </p:sp>
        <p:sp>
          <p:nvSpPr>
            <p:cNvPr name="TextBox 8" id="8"/>
            <p:cNvSpPr txBox="true"/>
            <p:nvPr/>
          </p:nvSpPr>
          <p:spPr>
            <a:xfrm>
              <a:off x="0" y="-47625"/>
              <a:ext cx="2923375" cy="62733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08100" y="4559203"/>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059368"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395604" y="9654105"/>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913025" y="136737"/>
            <a:ext cx="4487762" cy="10150263"/>
          </a:xfrm>
          <a:custGeom>
            <a:avLst/>
            <a:gdLst/>
            <a:ahLst/>
            <a:cxnLst/>
            <a:rect r="r" b="b" t="t" l="l"/>
            <a:pathLst>
              <a:path h="10150263" w="4487762">
                <a:moveTo>
                  <a:pt x="0" y="0"/>
                </a:moveTo>
                <a:lnTo>
                  <a:pt x="4487763" y="0"/>
                </a:lnTo>
                <a:lnTo>
                  <a:pt x="4487763" y="10150263"/>
                </a:lnTo>
                <a:lnTo>
                  <a:pt x="0" y="10150263"/>
                </a:lnTo>
                <a:lnTo>
                  <a:pt x="0" y="0"/>
                </a:lnTo>
                <a:close/>
              </a:path>
            </a:pathLst>
          </a:custGeom>
          <a:blipFill>
            <a:blip r:embed="rId8"/>
            <a:stretch>
              <a:fillRect l="0" t="0" r="0" b="0"/>
            </a:stretch>
          </a:blipFill>
        </p:spPr>
      </p:sp>
      <p:sp>
        <p:nvSpPr>
          <p:cNvPr name="TextBox 13" id="13"/>
          <p:cNvSpPr txBox="true"/>
          <p:nvPr/>
        </p:nvSpPr>
        <p:spPr>
          <a:xfrm rot="0">
            <a:off x="8191938" y="711335"/>
            <a:ext cx="8181107" cy="1295390"/>
          </a:xfrm>
          <a:prstGeom prst="rect">
            <a:avLst/>
          </a:prstGeom>
        </p:spPr>
        <p:txBody>
          <a:bodyPr anchor="t" rtlCol="false" tIns="0" lIns="0" bIns="0" rIns="0">
            <a:spAutoFit/>
          </a:bodyPr>
          <a:lstStyle/>
          <a:p>
            <a:pPr algn="ctr" marL="0" indent="0" lvl="0">
              <a:lnSpc>
                <a:spcPts val="10500"/>
              </a:lnSpc>
              <a:spcBef>
                <a:spcPct val="0"/>
              </a:spcBef>
            </a:pPr>
            <a:r>
              <a:rPr lang="en-US" sz="7500">
                <a:solidFill>
                  <a:srgbClr val="000000"/>
                </a:solidFill>
                <a:latin typeface="Bold Ink"/>
                <a:ea typeface="Bold Ink"/>
                <a:cs typeface="Bold Ink"/>
                <a:sym typeface="Bold Ink"/>
              </a:rPr>
              <a:t>Use Case Diagram</a:t>
            </a:r>
          </a:p>
        </p:txBody>
      </p:sp>
      <p:sp>
        <p:nvSpPr>
          <p:cNvPr name="TextBox 14" id="14"/>
          <p:cNvSpPr txBox="true"/>
          <p:nvPr/>
        </p:nvSpPr>
        <p:spPr>
          <a:xfrm rot="0">
            <a:off x="8440635" y="3153169"/>
            <a:ext cx="8110250" cy="4668520"/>
          </a:xfrm>
          <a:prstGeom prst="rect">
            <a:avLst/>
          </a:prstGeom>
        </p:spPr>
        <p:txBody>
          <a:bodyPr anchor="t" rtlCol="false" tIns="0" lIns="0" bIns="0" rIns="0">
            <a:spAutoFit/>
          </a:bodyPr>
          <a:lstStyle/>
          <a:p>
            <a:pPr algn="just" marL="474979" indent="-237490" lvl="1">
              <a:lnSpc>
                <a:spcPts val="3079"/>
              </a:lnSpc>
              <a:buFont typeface="Arial"/>
              <a:buChar char="•"/>
            </a:pPr>
            <a:r>
              <a:rPr lang="en-US" b="true" sz="2199">
                <a:solidFill>
                  <a:srgbClr val="000000"/>
                </a:solidFill>
                <a:latin typeface="Garet Bold"/>
                <a:ea typeface="Garet Bold"/>
                <a:cs typeface="Garet Bold"/>
                <a:sym typeface="Garet Bold"/>
              </a:rPr>
              <a:t>Register/Login</a:t>
            </a:r>
            <a:r>
              <a:rPr lang="en-US" sz="2199">
                <a:solidFill>
                  <a:srgbClr val="000000"/>
                </a:solidFill>
                <a:latin typeface="Garet"/>
                <a:ea typeface="Garet"/>
                <a:cs typeface="Garet"/>
                <a:sym typeface="Garet"/>
              </a:rPr>
              <a:t>: Manage user registration and login.</a:t>
            </a:r>
          </a:p>
          <a:p>
            <a:pPr algn="just" marL="474979" indent="-237490" lvl="1">
              <a:lnSpc>
                <a:spcPts val="3079"/>
              </a:lnSpc>
              <a:buFont typeface="Arial"/>
              <a:buChar char="•"/>
            </a:pPr>
            <a:r>
              <a:rPr lang="en-US" b="true" sz="2199">
                <a:solidFill>
                  <a:srgbClr val="000000"/>
                </a:solidFill>
                <a:latin typeface="Garet Bold"/>
                <a:ea typeface="Garet Bold"/>
                <a:cs typeface="Garet Bold"/>
                <a:sym typeface="Garet Bold"/>
              </a:rPr>
              <a:t>Admin Management</a:t>
            </a:r>
            <a:r>
              <a:rPr lang="en-US" sz="2199">
                <a:solidFill>
                  <a:srgbClr val="000000"/>
                </a:solidFill>
                <a:latin typeface="Garet"/>
                <a:ea typeface="Garet"/>
                <a:cs typeface="Garet"/>
                <a:sym typeface="Garet"/>
              </a:rPr>
              <a:t>: Add, remove, and update admin accounts.</a:t>
            </a:r>
          </a:p>
          <a:p>
            <a:pPr algn="just" marL="474979" indent="-237490" lvl="1">
              <a:lnSpc>
                <a:spcPts val="3079"/>
              </a:lnSpc>
              <a:buFont typeface="Arial"/>
              <a:buChar char="•"/>
            </a:pPr>
            <a:r>
              <a:rPr lang="en-US" b="true" sz="2199">
                <a:solidFill>
                  <a:srgbClr val="000000"/>
                </a:solidFill>
                <a:latin typeface="Garet Bold"/>
                <a:ea typeface="Garet Bold"/>
                <a:cs typeface="Garet Bold"/>
                <a:sym typeface="Garet Bold"/>
              </a:rPr>
              <a:t>Customer Management</a:t>
            </a:r>
            <a:r>
              <a:rPr lang="en-US" sz="2199">
                <a:solidFill>
                  <a:srgbClr val="000000"/>
                </a:solidFill>
                <a:latin typeface="Garet"/>
                <a:ea typeface="Garet"/>
                <a:cs typeface="Garet"/>
                <a:sym typeface="Garet"/>
              </a:rPr>
              <a:t>: Add, remove, update, and search customer accounts.</a:t>
            </a:r>
          </a:p>
          <a:p>
            <a:pPr algn="just" marL="474979" indent="-237490" lvl="1">
              <a:lnSpc>
                <a:spcPts val="3079"/>
              </a:lnSpc>
              <a:buFont typeface="Arial"/>
              <a:buChar char="•"/>
            </a:pPr>
            <a:r>
              <a:rPr lang="en-US" b="true" sz="2199">
                <a:solidFill>
                  <a:srgbClr val="000000"/>
                </a:solidFill>
                <a:latin typeface="Garet Bold"/>
                <a:ea typeface="Garet Bold"/>
                <a:cs typeface="Garet Bold"/>
                <a:sym typeface="Garet Bold"/>
              </a:rPr>
              <a:t>Car Management</a:t>
            </a:r>
            <a:r>
              <a:rPr lang="en-US" sz="2199">
                <a:solidFill>
                  <a:srgbClr val="000000"/>
                </a:solidFill>
                <a:latin typeface="Garet"/>
                <a:ea typeface="Garet"/>
                <a:cs typeface="Garet"/>
                <a:sym typeface="Garet"/>
              </a:rPr>
              <a:t>: Add, remove, and search cars by attributes.</a:t>
            </a:r>
          </a:p>
          <a:p>
            <a:pPr algn="just" marL="474979" indent="-237490" lvl="1">
              <a:lnSpc>
                <a:spcPts val="3079"/>
              </a:lnSpc>
              <a:buFont typeface="Arial"/>
              <a:buChar char="•"/>
            </a:pPr>
            <a:r>
              <a:rPr lang="en-US" b="true" sz="2199">
                <a:solidFill>
                  <a:srgbClr val="000000"/>
                </a:solidFill>
                <a:latin typeface="Garet Bold"/>
                <a:ea typeface="Garet Bold"/>
                <a:cs typeface="Garet Bold"/>
                <a:sym typeface="Garet Bold"/>
              </a:rPr>
              <a:t>Booking Management</a:t>
            </a:r>
            <a:r>
              <a:rPr lang="en-US" sz="2199">
                <a:solidFill>
                  <a:srgbClr val="000000"/>
                </a:solidFill>
                <a:latin typeface="Garet"/>
                <a:ea typeface="Garet"/>
                <a:cs typeface="Garet"/>
                <a:sym typeface="Garet"/>
              </a:rPr>
              <a:t>: Create, update, delete, and search bookings.</a:t>
            </a:r>
          </a:p>
          <a:p>
            <a:pPr algn="just" marL="474979" indent="-237490" lvl="1">
              <a:lnSpc>
                <a:spcPts val="3079"/>
              </a:lnSpc>
              <a:buFont typeface="Arial"/>
              <a:buChar char="•"/>
            </a:pPr>
            <a:r>
              <a:rPr lang="en-US" b="true" sz="2199">
                <a:solidFill>
                  <a:srgbClr val="000000"/>
                </a:solidFill>
                <a:latin typeface="Garet Bold"/>
                <a:ea typeface="Garet Bold"/>
                <a:cs typeface="Garet Bold"/>
                <a:sym typeface="Garet Bold"/>
              </a:rPr>
              <a:t>Payment Processing</a:t>
            </a:r>
            <a:r>
              <a:rPr lang="en-US" sz="2199">
                <a:solidFill>
                  <a:srgbClr val="000000"/>
                </a:solidFill>
                <a:latin typeface="Garet"/>
                <a:ea typeface="Garet"/>
                <a:cs typeface="Garet"/>
                <a:sym typeface="Garet"/>
              </a:rPr>
              <a:t>: Handle payments and update payment status.</a:t>
            </a:r>
          </a:p>
          <a:p>
            <a:pPr algn="just">
              <a:lnSpc>
                <a:spcPts val="307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8859123" y="1547795"/>
            <a:ext cx="12784728" cy="7191409"/>
          </a:xfrm>
          <a:custGeom>
            <a:avLst/>
            <a:gdLst/>
            <a:ahLst/>
            <a:cxnLst/>
            <a:rect r="r" b="b" t="t" l="l"/>
            <a:pathLst>
              <a:path h="7191409" w="12784728">
                <a:moveTo>
                  <a:pt x="0" y="7191410"/>
                </a:moveTo>
                <a:lnTo>
                  <a:pt x="12784728" y="7191410"/>
                </a:lnTo>
                <a:lnTo>
                  <a:pt x="12784728" y="0"/>
                </a:lnTo>
                <a:lnTo>
                  <a:pt x="0" y="0"/>
                </a:lnTo>
                <a:lnTo>
                  <a:pt x="0" y="719141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117919" y="0"/>
            <a:ext cx="4147456" cy="10954069"/>
            <a:chOff x="0" y="0"/>
            <a:chExt cx="1092334" cy="2885022"/>
          </a:xfrm>
        </p:grpSpPr>
        <p:sp>
          <p:nvSpPr>
            <p:cNvPr name="Freeform 4" id="4"/>
            <p:cNvSpPr/>
            <p:nvPr/>
          </p:nvSpPr>
          <p:spPr>
            <a:xfrm flipH="false" flipV="false" rot="0">
              <a:off x="0" y="0"/>
              <a:ext cx="1092334" cy="2885022"/>
            </a:xfrm>
            <a:custGeom>
              <a:avLst/>
              <a:gdLst/>
              <a:ahLst/>
              <a:cxnLst/>
              <a:rect r="r" b="b" t="t" l="l"/>
              <a:pathLst>
                <a:path h="2885022" w="1092334">
                  <a:moveTo>
                    <a:pt x="0" y="0"/>
                  </a:moveTo>
                  <a:lnTo>
                    <a:pt x="1092334" y="0"/>
                  </a:lnTo>
                  <a:lnTo>
                    <a:pt x="1092334" y="2885022"/>
                  </a:lnTo>
                  <a:lnTo>
                    <a:pt x="0" y="2885022"/>
                  </a:lnTo>
                  <a:close/>
                </a:path>
              </a:pathLst>
            </a:custGeom>
            <a:solidFill>
              <a:srgbClr val="31304D"/>
            </a:solidFill>
          </p:spPr>
        </p:sp>
        <p:sp>
          <p:nvSpPr>
            <p:cNvPr name="TextBox 5" id="5"/>
            <p:cNvSpPr txBox="true"/>
            <p:nvPr/>
          </p:nvSpPr>
          <p:spPr>
            <a:xfrm>
              <a:off x="0" y="-47625"/>
              <a:ext cx="1092334" cy="293264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3202795" y="1547795"/>
            <a:ext cx="12784728" cy="7191409"/>
          </a:xfrm>
          <a:custGeom>
            <a:avLst/>
            <a:gdLst/>
            <a:ahLst/>
            <a:cxnLst/>
            <a:rect r="r" b="b" t="t" l="l"/>
            <a:pathLst>
              <a:path h="7191409" w="12784728">
                <a:moveTo>
                  <a:pt x="0" y="0"/>
                </a:moveTo>
                <a:lnTo>
                  <a:pt x="12784727" y="0"/>
                </a:lnTo>
                <a:lnTo>
                  <a:pt x="12784727" y="7191410"/>
                </a:lnTo>
                <a:lnTo>
                  <a:pt x="0" y="719141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16890133" y="6887912"/>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16890133" y="8696651"/>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631567"/>
            <a:ext cx="16487785" cy="9023865"/>
          </a:xfrm>
          <a:custGeom>
            <a:avLst/>
            <a:gdLst/>
            <a:ahLst/>
            <a:cxnLst/>
            <a:rect r="r" b="b" t="t" l="l"/>
            <a:pathLst>
              <a:path h="9023865" w="16487785">
                <a:moveTo>
                  <a:pt x="0" y="0"/>
                </a:moveTo>
                <a:lnTo>
                  <a:pt x="16487785" y="0"/>
                </a:lnTo>
                <a:lnTo>
                  <a:pt x="16487785" y="9023866"/>
                </a:lnTo>
                <a:lnTo>
                  <a:pt x="0" y="9023866"/>
                </a:lnTo>
                <a:lnTo>
                  <a:pt x="0" y="0"/>
                </a:lnTo>
                <a:close/>
              </a:path>
            </a:pathLst>
          </a:custGeom>
          <a:blipFill>
            <a:blip r:embed="rId6"/>
            <a:stretch>
              <a:fillRect l="0" t="-661" r="0" b="-661"/>
            </a:stretch>
          </a:blipFill>
        </p:spPr>
      </p:sp>
      <p:sp>
        <p:nvSpPr>
          <p:cNvPr name="TextBox 10" id="10"/>
          <p:cNvSpPr txBox="true"/>
          <p:nvPr/>
        </p:nvSpPr>
        <p:spPr>
          <a:xfrm rot="5400000">
            <a:off x="12345529" y="4142256"/>
            <a:ext cx="9579902" cy="1295390"/>
          </a:xfrm>
          <a:prstGeom prst="rect">
            <a:avLst/>
          </a:prstGeom>
        </p:spPr>
        <p:txBody>
          <a:bodyPr anchor="t" rtlCol="false" tIns="0" lIns="0" bIns="0" rIns="0">
            <a:spAutoFit/>
          </a:bodyPr>
          <a:lstStyle/>
          <a:p>
            <a:pPr algn="ctr" marL="0" indent="0" lvl="0">
              <a:lnSpc>
                <a:spcPts val="10500"/>
              </a:lnSpc>
              <a:spcBef>
                <a:spcPct val="0"/>
              </a:spcBef>
            </a:pPr>
            <a:r>
              <a:rPr lang="en-US" sz="7500">
                <a:solidFill>
                  <a:srgbClr val="B6BBC4"/>
                </a:solidFill>
                <a:latin typeface="Bold Ink"/>
                <a:ea typeface="Bold Ink"/>
                <a:cs typeface="Bold Ink"/>
                <a:sym typeface="Bold Ink"/>
              </a:rPr>
              <a:t>Class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51973" y="-1453050"/>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11059" y="2784626"/>
            <a:ext cx="15065882" cy="8127587"/>
            <a:chOff x="0" y="0"/>
            <a:chExt cx="3967969" cy="2140599"/>
          </a:xfrm>
        </p:grpSpPr>
        <p:sp>
          <p:nvSpPr>
            <p:cNvPr name="Freeform 4" id="4"/>
            <p:cNvSpPr/>
            <p:nvPr/>
          </p:nvSpPr>
          <p:spPr>
            <a:xfrm flipH="false" flipV="false" rot="0">
              <a:off x="0" y="0"/>
              <a:ext cx="3967969" cy="2140599"/>
            </a:xfrm>
            <a:custGeom>
              <a:avLst/>
              <a:gdLst/>
              <a:ahLst/>
              <a:cxnLst/>
              <a:rect r="r" b="b" t="t" l="l"/>
              <a:pathLst>
                <a:path h="2140599" w="3967969">
                  <a:moveTo>
                    <a:pt x="0" y="0"/>
                  </a:moveTo>
                  <a:lnTo>
                    <a:pt x="3967969" y="0"/>
                  </a:lnTo>
                  <a:lnTo>
                    <a:pt x="3967969" y="2140599"/>
                  </a:lnTo>
                  <a:lnTo>
                    <a:pt x="0" y="2140599"/>
                  </a:lnTo>
                  <a:close/>
                </a:path>
              </a:pathLst>
            </a:custGeom>
            <a:solidFill>
              <a:srgbClr val="172330"/>
            </a:solidFill>
          </p:spPr>
        </p:sp>
        <p:sp>
          <p:nvSpPr>
            <p:cNvPr name="TextBox 5" id="5"/>
            <p:cNvSpPr txBox="true"/>
            <p:nvPr/>
          </p:nvSpPr>
          <p:spPr>
            <a:xfrm>
              <a:off x="0" y="-47625"/>
              <a:ext cx="3967969" cy="21882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100469" y="1179594"/>
            <a:ext cx="12087062" cy="3963906"/>
            <a:chOff x="0" y="0"/>
            <a:chExt cx="3205660" cy="1051284"/>
          </a:xfrm>
        </p:grpSpPr>
        <p:sp>
          <p:nvSpPr>
            <p:cNvPr name="Freeform 7" id="7"/>
            <p:cNvSpPr/>
            <p:nvPr/>
          </p:nvSpPr>
          <p:spPr>
            <a:xfrm flipH="false" flipV="false" rot="0">
              <a:off x="0" y="0"/>
              <a:ext cx="3205660" cy="1051284"/>
            </a:xfrm>
            <a:custGeom>
              <a:avLst/>
              <a:gdLst/>
              <a:ahLst/>
              <a:cxnLst/>
              <a:rect r="r" b="b" t="t" l="l"/>
              <a:pathLst>
                <a:path h="1051284" w="3205660">
                  <a:moveTo>
                    <a:pt x="0" y="0"/>
                  </a:moveTo>
                  <a:lnTo>
                    <a:pt x="3205660" y="0"/>
                  </a:lnTo>
                  <a:lnTo>
                    <a:pt x="3205660" y="1051284"/>
                  </a:lnTo>
                  <a:lnTo>
                    <a:pt x="0" y="1051284"/>
                  </a:lnTo>
                  <a:close/>
                </a:path>
              </a:pathLst>
            </a:custGeom>
            <a:blipFill>
              <a:blip r:embed="rId4"/>
              <a:stretch>
                <a:fillRect l="0" t="-73878" r="0" b="-13077"/>
              </a:stretch>
            </a:blipFill>
            <a:ln w="38100" cap="sq">
              <a:solidFill>
                <a:srgbClr val="31304D"/>
              </a:solidFill>
              <a:prstDash val="solid"/>
              <a:miter/>
            </a:ln>
          </p:spPr>
        </p:sp>
      </p:grpSp>
      <p:sp>
        <p:nvSpPr>
          <p:cNvPr name="Freeform 8" id="8"/>
          <p:cNvSpPr/>
          <p:nvPr/>
        </p:nvSpPr>
        <p:spPr>
          <a:xfrm flipH="false" flipV="false" rot="-5400000">
            <a:off x="14817402" y="3752856"/>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00000">
            <a:off x="1398049" y="8563344"/>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4218038" y="5467350"/>
            <a:ext cx="9851924"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B6BBC4"/>
                </a:solidFill>
                <a:latin typeface="Bold Ink"/>
                <a:ea typeface="Bold Ink"/>
                <a:cs typeface="Bold Ink"/>
                <a:sym typeface="Bold Ink"/>
              </a:rPr>
              <a:t>GoF Pattern </a:t>
            </a:r>
          </a:p>
        </p:txBody>
      </p:sp>
      <p:sp>
        <p:nvSpPr>
          <p:cNvPr name="TextBox 11" id="11"/>
          <p:cNvSpPr txBox="true"/>
          <p:nvPr/>
        </p:nvSpPr>
        <p:spPr>
          <a:xfrm rot="0">
            <a:off x="3855818" y="6693723"/>
            <a:ext cx="10576364" cy="3106420"/>
          </a:xfrm>
          <a:prstGeom prst="rect">
            <a:avLst/>
          </a:prstGeom>
        </p:spPr>
        <p:txBody>
          <a:bodyPr anchor="t" rtlCol="false" tIns="0" lIns="0" bIns="0" rIns="0">
            <a:spAutoFit/>
          </a:bodyPr>
          <a:lstStyle/>
          <a:p>
            <a:pPr algn="ctr">
              <a:lnSpc>
                <a:spcPts val="3079"/>
              </a:lnSpc>
            </a:pPr>
            <a:r>
              <a:rPr lang="en-US" sz="2199">
                <a:solidFill>
                  <a:srgbClr val="B6BBC4"/>
                </a:solidFill>
                <a:latin typeface="Garet"/>
                <a:ea typeface="Garet"/>
                <a:cs typeface="Garet"/>
                <a:sym typeface="Garet"/>
              </a:rPr>
              <a:t>  CarRentalManagement : </a:t>
            </a:r>
          </a:p>
          <a:p>
            <a:pPr algn="ctr">
              <a:lnSpc>
                <a:spcPts val="3079"/>
              </a:lnSpc>
            </a:pPr>
          </a:p>
          <a:p>
            <a:pPr algn="just">
              <a:lnSpc>
                <a:spcPts val="3079"/>
              </a:lnSpc>
            </a:pPr>
            <a:r>
              <a:rPr lang="en-US" sz="2199">
                <a:solidFill>
                  <a:srgbClr val="B6BBC4"/>
                </a:solidFill>
                <a:latin typeface="Garet"/>
                <a:ea typeface="Garet"/>
                <a:cs typeface="Garet"/>
                <a:sym typeface="Garet"/>
              </a:rPr>
              <a:t> It uses the Façade Design Pattern to simplify access to subsystems like management classes and the database. Clients interact with it directly, without needing to know internal details or relationships (e.g., calling addUser instead of userManager.addUser).</a:t>
            </a:r>
          </a:p>
          <a:p>
            <a:pPr algn="just">
              <a:lnSpc>
                <a:spcPts val="3079"/>
              </a:lnSpc>
            </a:pPr>
            <a:r>
              <a:rPr lang="en-US" sz="2199">
                <a:solidFill>
                  <a:srgbClr val="B6BBC4"/>
                </a:solidFill>
                <a:latin typeface="Garet"/>
                <a:ea typeface="Garet"/>
                <a:cs typeface="Garet"/>
                <a:sym typeface="Garet"/>
              </a:rPr>
              <a:t>               </a:t>
            </a:r>
          </a:p>
          <a:p>
            <a:pPr algn="just">
              <a:lnSpc>
                <a:spcPts val="307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79473" y="-165208"/>
            <a:ext cx="11099690" cy="11569512"/>
            <a:chOff x="0" y="0"/>
            <a:chExt cx="2923375" cy="3047114"/>
          </a:xfrm>
        </p:grpSpPr>
        <p:sp>
          <p:nvSpPr>
            <p:cNvPr name="Freeform 3" id="3"/>
            <p:cNvSpPr/>
            <p:nvPr/>
          </p:nvSpPr>
          <p:spPr>
            <a:xfrm flipH="false" flipV="false" rot="0">
              <a:off x="0" y="0"/>
              <a:ext cx="2923375" cy="3047114"/>
            </a:xfrm>
            <a:custGeom>
              <a:avLst/>
              <a:gdLst/>
              <a:ahLst/>
              <a:cxnLst/>
              <a:rect r="r" b="b" t="t" l="l"/>
              <a:pathLst>
                <a:path h="3047114" w="2923375">
                  <a:moveTo>
                    <a:pt x="0" y="0"/>
                  </a:moveTo>
                  <a:lnTo>
                    <a:pt x="2923375" y="0"/>
                  </a:lnTo>
                  <a:lnTo>
                    <a:pt x="2923375" y="3047114"/>
                  </a:lnTo>
                  <a:lnTo>
                    <a:pt x="0" y="3047114"/>
                  </a:lnTo>
                  <a:close/>
                </a:path>
              </a:pathLst>
            </a:custGeom>
            <a:solidFill>
              <a:srgbClr val="31304D"/>
            </a:solidFill>
          </p:spPr>
        </p:sp>
        <p:sp>
          <p:nvSpPr>
            <p:cNvPr name="TextBox 4" id="4"/>
            <p:cNvSpPr txBox="true"/>
            <p:nvPr/>
          </p:nvSpPr>
          <p:spPr>
            <a:xfrm>
              <a:off x="0" y="-47625"/>
              <a:ext cx="2923375" cy="309473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3202795" y="1547795"/>
            <a:ext cx="12784728" cy="7191409"/>
          </a:xfrm>
          <a:custGeom>
            <a:avLst/>
            <a:gdLst/>
            <a:ahLst/>
            <a:cxnLst/>
            <a:rect r="r" b="b" t="t" l="l"/>
            <a:pathLst>
              <a:path h="7191409" w="12784728">
                <a:moveTo>
                  <a:pt x="0" y="0"/>
                </a:moveTo>
                <a:lnTo>
                  <a:pt x="12784727" y="0"/>
                </a:lnTo>
                <a:lnTo>
                  <a:pt x="12784727" y="7191410"/>
                </a:lnTo>
                <a:lnTo>
                  <a:pt x="0" y="719141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794073" y="636509"/>
            <a:ext cx="4337031" cy="9013982"/>
            <a:chOff x="0" y="0"/>
            <a:chExt cx="1150242" cy="2390635"/>
          </a:xfrm>
        </p:grpSpPr>
        <p:sp>
          <p:nvSpPr>
            <p:cNvPr name="Freeform 7" id="7"/>
            <p:cNvSpPr/>
            <p:nvPr/>
          </p:nvSpPr>
          <p:spPr>
            <a:xfrm flipH="false" flipV="false" rot="0">
              <a:off x="0" y="0"/>
              <a:ext cx="1150242" cy="2390635"/>
            </a:xfrm>
            <a:custGeom>
              <a:avLst/>
              <a:gdLst/>
              <a:ahLst/>
              <a:cxnLst/>
              <a:rect r="r" b="b" t="t" l="l"/>
              <a:pathLst>
                <a:path h="2390635" w="1150242">
                  <a:moveTo>
                    <a:pt x="0" y="0"/>
                  </a:moveTo>
                  <a:lnTo>
                    <a:pt x="1150242" y="0"/>
                  </a:lnTo>
                  <a:lnTo>
                    <a:pt x="1150242" y="2390635"/>
                  </a:lnTo>
                  <a:lnTo>
                    <a:pt x="0" y="2390635"/>
                  </a:lnTo>
                  <a:close/>
                </a:path>
              </a:pathLst>
            </a:custGeom>
            <a:blipFill>
              <a:blip r:embed="rId4"/>
              <a:stretch>
                <a:fillRect l="-99664" t="0" r="-169079" b="0"/>
              </a:stretch>
            </a:blipFill>
            <a:ln w="38100" cap="sq">
              <a:solidFill>
                <a:srgbClr val="31304D"/>
              </a:solidFill>
              <a:prstDash val="solid"/>
              <a:miter/>
            </a:ln>
          </p:spPr>
        </p:sp>
      </p:grpSp>
      <p:grpSp>
        <p:nvGrpSpPr>
          <p:cNvPr name="Group 8" id="8"/>
          <p:cNvGrpSpPr/>
          <p:nvPr/>
        </p:nvGrpSpPr>
        <p:grpSpPr>
          <a:xfrm rot="0">
            <a:off x="14505315" y="636509"/>
            <a:ext cx="4109089" cy="9013982"/>
            <a:chOff x="0" y="0"/>
            <a:chExt cx="1089788" cy="2390635"/>
          </a:xfrm>
        </p:grpSpPr>
        <p:sp>
          <p:nvSpPr>
            <p:cNvPr name="Freeform 9" id="9"/>
            <p:cNvSpPr/>
            <p:nvPr/>
          </p:nvSpPr>
          <p:spPr>
            <a:xfrm flipH="false" flipV="false" rot="0">
              <a:off x="0" y="0"/>
              <a:ext cx="1089789" cy="2390635"/>
            </a:xfrm>
            <a:custGeom>
              <a:avLst/>
              <a:gdLst/>
              <a:ahLst/>
              <a:cxnLst/>
              <a:rect r="r" b="b" t="t" l="l"/>
              <a:pathLst>
                <a:path h="2390635" w="1089789">
                  <a:moveTo>
                    <a:pt x="0" y="0"/>
                  </a:moveTo>
                  <a:lnTo>
                    <a:pt x="1089789" y="0"/>
                  </a:lnTo>
                  <a:lnTo>
                    <a:pt x="1089789" y="2390635"/>
                  </a:lnTo>
                  <a:lnTo>
                    <a:pt x="0" y="2390635"/>
                  </a:lnTo>
                  <a:close/>
                </a:path>
              </a:pathLst>
            </a:custGeom>
            <a:blipFill>
              <a:blip r:embed="rId4"/>
              <a:stretch>
                <a:fillRect l="-217278" t="0" r="-71920" b="0"/>
              </a:stretch>
            </a:blipFill>
            <a:ln w="38100" cap="sq">
              <a:solidFill>
                <a:srgbClr val="FFFFFF"/>
              </a:solidFill>
              <a:prstDash val="solid"/>
              <a:miter/>
            </a:ln>
          </p:spPr>
        </p:sp>
      </p:grpSp>
      <p:sp>
        <p:nvSpPr>
          <p:cNvPr name="Freeform 10" id="10"/>
          <p:cNvSpPr/>
          <p:nvPr/>
        </p:nvSpPr>
        <p:spPr>
          <a:xfrm flipH="false" flipV="false" rot="0">
            <a:off x="15469266" y="10038921"/>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800338" y="10038921"/>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2131409" y="10038921"/>
            <a:ext cx="1977441" cy="496158"/>
          </a:xfrm>
          <a:custGeom>
            <a:avLst/>
            <a:gdLst/>
            <a:ahLst/>
            <a:cxnLst/>
            <a:rect r="r" b="b" t="t" l="l"/>
            <a:pathLst>
              <a:path h="496158" w="1977441">
                <a:moveTo>
                  <a:pt x="0" y="0"/>
                </a:moveTo>
                <a:lnTo>
                  <a:pt x="1977441" y="0"/>
                </a:lnTo>
                <a:lnTo>
                  <a:pt x="1977441" y="496158"/>
                </a:lnTo>
                <a:lnTo>
                  <a:pt x="0" y="496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4155197" y="1463988"/>
            <a:ext cx="4655526" cy="971562"/>
          </a:xfrm>
          <a:prstGeom prst="rect">
            <a:avLst/>
          </a:prstGeom>
        </p:spPr>
        <p:txBody>
          <a:bodyPr anchor="t" rtlCol="false" tIns="0" lIns="0" bIns="0" rIns="0">
            <a:spAutoFit/>
          </a:bodyPr>
          <a:lstStyle/>
          <a:p>
            <a:pPr algn="l" marL="0" indent="0" lvl="0">
              <a:lnSpc>
                <a:spcPts val="7125"/>
              </a:lnSpc>
            </a:pPr>
            <a:r>
              <a:rPr lang="en-US" sz="7500">
                <a:solidFill>
                  <a:srgbClr val="000000"/>
                </a:solidFill>
                <a:latin typeface="Bold Ink"/>
                <a:ea typeface="Bold Ink"/>
                <a:cs typeface="Bold Ink"/>
                <a:sym typeface="Bold Ink"/>
              </a:rPr>
              <a:t>GRASP</a:t>
            </a:r>
          </a:p>
        </p:txBody>
      </p:sp>
      <p:sp>
        <p:nvSpPr>
          <p:cNvPr name="TextBox 14" id="14"/>
          <p:cNvSpPr txBox="true"/>
          <p:nvPr/>
        </p:nvSpPr>
        <p:spPr>
          <a:xfrm rot="0">
            <a:off x="1028700" y="3027680"/>
            <a:ext cx="9065667" cy="6230620"/>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000000"/>
                </a:solidFill>
                <a:latin typeface="Garet"/>
                <a:ea typeface="Garet"/>
                <a:cs typeface="Garet"/>
                <a:sym typeface="Garet"/>
              </a:rPr>
              <a:t>CarRentalManagement : </a:t>
            </a:r>
          </a:p>
          <a:p>
            <a:pPr algn="just">
              <a:lnSpc>
                <a:spcPts val="3079"/>
              </a:lnSpc>
            </a:pPr>
            <a:r>
              <a:rPr lang="en-US" sz="2199">
                <a:solidFill>
                  <a:srgbClr val="000000"/>
                </a:solidFill>
                <a:latin typeface="Garet"/>
                <a:ea typeface="Garet"/>
                <a:cs typeface="Garet"/>
                <a:sym typeface="Garet"/>
              </a:rPr>
              <a:t>               Controller, Creator, Information Expert,           </a:t>
            </a:r>
          </a:p>
          <a:p>
            <a:pPr algn="just">
              <a:lnSpc>
                <a:spcPts val="3079"/>
              </a:lnSpc>
            </a:pPr>
            <a:r>
              <a:rPr lang="en-US" sz="2199">
                <a:solidFill>
                  <a:srgbClr val="000000"/>
                </a:solidFill>
                <a:latin typeface="Garet"/>
                <a:ea typeface="Garet"/>
                <a:cs typeface="Garet"/>
                <a:sym typeface="Garet"/>
              </a:rPr>
              <a:t>               </a:t>
            </a:r>
            <a:r>
              <a:rPr lang="en-US" sz="2199">
                <a:solidFill>
                  <a:srgbClr val="000000"/>
                </a:solidFill>
                <a:latin typeface="Garet"/>
                <a:ea typeface="Garet"/>
                <a:cs typeface="Garet"/>
                <a:sym typeface="Garet"/>
              </a:rPr>
              <a:t>High Cohesion, Low Coupling, Pure Fabrication </a:t>
            </a:r>
          </a:p>
          <a:p>
            <a:pPr algn="just" marL="474979" indent="-237490" lvl="1">
              <a:lnSpc>
                <a:spcPts val="3079"/>
              </a:lnSpc>
              <a:buFont typeface="Arial"/>
              <a:buChar char="•"/>
            </a:pPr>
            <a:r>
              <a:rPr lang="en-US" sz="2199">
                <a:solidFill>
                  <a:srgbClr val="000000"/>
                </a:solidFill>
                <a:latin typeface="Garet"/>
                <a:ea typeface="Garet"/>
                <a:cs typeface="Garet"/>
                <a:sym typeface="Garet"/>
              </a:rPr>
              <a:t>UserManagement</a:t>
            </a:r>
          </a:p>
          <a:p>
            <a:pPr algn="just">
              <a:lnSpc>
                <a:spcPts val="3079"/>
              </a:lnSpc>
            </a:pPr>
            <a:r>
              <a:rPr lang="en-US" sz="2199">
                <a:solidFill>
                  <a:srgbClr val="000000"/>
                </a:solidFill>
                <a:latin typeface="Garet"/>
                <a:ea typeface="Garet"/>
                <a:cs typeface="Garet"/>
                <a:sym typeface="Garet"/>
              </a:rPr>
              <a:t>                Controller, Creator, Information Expert, </a:t>
            </a:r>
          </a:p>
          <a:p>
            <a:pPr algn="just">
              <a:lnSpc>
                <a:spcPts val="3079"/>
              </a:lnSpc>
            </a:pPr>
            <a:r>
              <a:rPr lang="en-US" sz="2199">
                <a:solidFill>
                  <a:srgbClr val="000000"/>
                </a:solidFill>
                <a:latin typeface="Garet"/>
                <a:ea typeface="Garet"/>
                <a:cs typeface="Garet"/>
                <a:sym typeface="Garet"/>
              </a:rPr>
              <a:t>                High Cohesion, Low Coupling</a:t>
            </a:r>
          </a:p>
          <a:p>
            <a:pPr algn="just" marL="474979" indent="-237490" lvl="1">
              <a:lnSpc>
                <a:spcPts val="3079"/>
              </a:lnSpc>
              <a:buFont typeface="Arial"/>
              <a:buChar char="•"/>
            </a:pPr>
            <a:r>
              <a:rPr lang="en-US" sz="2199">
                <a:solidFill>
                  <a:srgbClr val="000000"/>
                </a:solidFill>
                <a:latin typeface="Garet"/>
                <a:ea typeface="Garet"/>
                <a:cs typeface="Garet"/>
                <a:sym typeface="Garet"/>
              </a:rPr>
              <a:t>CarManagement</a:t>
            </a:r>
          </a:p>
          <a:p>
            <a:pPr algn="just">
              <a:lnSpc>
                <a:spcPts val="3079"/>
              </a:lnSpc>
            </a:pPr>
            <a:r>
              <a:rPr lang="en-US" sz="2199">
                <a:solidFill>
                  <a:srgbClr val="000000"/>
                </a:solidFill>
                <a:latin typeface="Garet"/>
                <a:ea typeface="Garet"/>
                <a:cs typeface="Garet"/>
                <a:sym typeface="Garet"/>
              </a:rPr>
              <a:t>               Controller, Creator, Information Expert, </a:t>
            </a:r>
          </a:p>
          <a:p>
            <a:pPr algn="just">
              <a:lnSpc>
                <a:spcPts val="3079"/>
              </a:lnSpc>
            </a:pPr>
            <a:r>
              <a:rPr lang="en-US" sz="2199">
                <a:solidFill>
                  <a:srgbClr val="000000"/>
                </a:solidFill>
                <a:latin typeface="Garet"/>
                <a:ea typeface="Garet"/>
                <a:cs typeface="Garet"/>
                <a:sym typeface="Garet"/>
              </a:rPr>
              <a:t>               High Cohesion, Low Coupling</a:t>
            </a:r>
          </a:p>
          <a:p>
            <a:pPr algn="just" marL="474979" indent="-237490" lvl="1">
              <a:lnSpc>
                <a:spcPts val="3079"/>
              </a:lnSpc>
              <a:buFont typeface="Arial"/>
              <a:buChar char="•"/>
            </a:pPr>
            <a:r>
              <a:rPr lang="en-US" sz="2199">
                <a:solidFill>
                  <a:srgbClr val="000000"/>
                </a:solidFill>
                <a:latin typeface="Garet"/>
                <a:ea typeface="Garet"/>
                <a:cs typeface="Garet"/>
                <a:sym typeface="Garet"/>
              </a:rPr>
              <a:t>DriverManagement</a:t>
            </a:r>
          </a:p>
          <a:p>
            <a:pPr algn="just">
              <a:lnSpc>
                <a:spcPts val="3079"/>
              </a:lnSpc>
            </a:pPr>
            <a:r>
              <a:rPr lang="en-US" sz="2199">
                <a:solidFill>
                  <a:srgbClr val="000000"/>
                </a:solidFill>
                <a:latin typeface="Garet"/>
                <a:ea typeface="Garet"/>
                <a:cs typeface="Garet"/>
                <a:sym typeface="Garet"/>
              </a:rPr>
              <a:t>               Controller, Creator, Information Expert, </a:t>
            </a:r>
          </a:p>
          <a:p>
            <a:pPr algn="just">
              <a:lnSpc>
                <a:spcPts val="3079"/>
              </a:lnSpc>
            </a:pPr>
            <a:r>
              <a:rPr lang="en-US" sz="2199">
                <a:solidFill>
                  <a:srgbClr val="000000"/>
                </a:solidFill>
                <a:latin typeface="Garet"/>
                <a:ea typeface="Garet"/>
                <a:cs typeface="Garet"/>
                <a:sym typeface="Garet"/>
              </a:rPr>
              <a:t>               High Cohesion, Low Coupling</a:t>
            </a:r>
          </a:p>
          <a:p>
            <a:pPr algn="just" marL="474979" indent="-237490" lvl="1">
              <a:lnSpc>
                <a:spcPts val="3079"/>
              </a:lnSpc>
              <a:buFont typeface="Arial"/>
              <a:buChar char="•"/>
            </a:pPr>
            <a:r>
              <a:rPr lang="en-US" sz="2199">
                <a:solidFill>
                  <a:srgbClr val="000000"/>
                </a:solidFill>
                <a:latin typeface="Garet"/>
                <a:ea typeface="Garet"/>
                <a:cs typeface="Garet"/>
                <a:sym typeface="Garet"/>
              </a:rPr>
              <a:t>BookingManagement</a:t>
            </a:r>
          </a:p>
          <a:p>
            <a:pPr algn="just">
              <a:lnSpc>
                <a:spcPts val="3079"/>
              </a:lnSpc>
            </a:pPr>
            <a:r>
              <a:rPr lang="en-US" sz="2199">
                <a:solidFill>
                  <a:srgbClr val="000000"/>
                </a:solidFill>
                <a:latin typeface="Garet"/>
                <a:ea typeface="Garet"/>
                <a:cs typeface="Garet"/>
                <a:sym typeface="Garet"/>
              </a:rPr>
              <a:t>              Controller, Creator, Information Expert, </a:t>
            </a:r>
          </a:p>
          <a:p>
            <a:pPr algn="just">
              <a:lnSpc>
                <a:spcPts val="3079"/>
              </a:lnSpc>
            </a:pPr>
            <a:r>
              <a:rPr lang="en-US" sz="2199">
                <a:solidFill>
                  <a:srgbClr val="000000"/>
                </a:solidFill>
                <a:latin typeface="Garet"/>
                <a:ea typeface="Garet"/>
                <a:cs typeface="Garet"/>
                <a:sym typeface="Garet"/>
              </a:rPr>
              <a:t>              High Cohesion, Low Coupling</a:t>
            </a:r>
          </a:p>
          <a:p>
            <a:pPr algn="just">
              <a:lnSpc>
                <a:spcPts val="30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06363" y="3823753"/>
            <a:ext cx="8057359" cy="5843206"/>
          </a:xfrm>
          <a:custGeom>
            <a:avLst/>
            <a:gdLst/>
            <a:ahLst/>
            <a:cxnLst/>
            <a:rect r="r" b="b" t="t" l="l"/>
            <a:pathLst>
              <a:path h="5843206" w="8057359">
                <a:moveTo>
                  <a:pt x="0" y="0"/>
                </a:moveTo>
                <a:lnTo>
                  <a:pt x="8057359" y="0"/>
                </a:lnTo>
                <a:lnTo>
                  <a:pt x="8057359" y="5843206"/>
                </a:lnTo>
                <a:lnTo>
                  <a:pt x="0" y="5843206"/>
                </a:lnTo>
                <a:lnTo>
                  <a:pt x="0" y="0"/>
                </a:lnTo>
                <a:close/>
              </a:path>
            </a:pathLst>
          </a:custGeom>
          <a:blipFill>
            <a:blip r:embed="rId6"/>
            <a:stretch>
              <a:fillRect l="0" t="0" r="0" b="0"/>
            </a:stretch>
          </a:blipFill>
        </p:spPr>
      </p:sp>
      <p:sp>
        <p:nvSpPr>
          <p:cNvPr name="Freeform 9" id="9"/>
          <p:cNvSpPr/>
          <p:nvPr/>
        </p:nvSpPr>
        <p:spPr>
          <a:xfrm flipH="false" flipV="false" rot="0">
            <a:off x="9510755" y="3858792"/>
            <a:ext cx="8181086" cy="5834320"/>
          </a:xfrm>
          <a:custGeom>
            <a:avLst/>
            <a:gdLst/>
            <a:ahLst/>
            <a:cxnLst/>
            <a:rect r="r" b="b" t="t" l="l"/>
            <a:pathLst>
              <a:path h="5834320" w="8181086">
                <a:moveTo>
                  <a:pt x="0" y="0"/>
                </a:moveTo>
                <a:lnTo>
                  <a:pt x="8181086" y="0"/>
                </a:lnTo>
                <a:lnTo>
                  <a:pt x="8181086" y="5834320"/>
                </a:lnTo>
                <a:lnTo>
                  <a:pt x="0" y="5834320"/>
                </a:lnTo>
                <a:lnTo>
                  <a:pt x="0" y="0"/>
                </a:lnTo>
                <a:close/>
              </a:path>
            </a:pathLst>
          </a:custGeom>
          <a:blipFill>
            <a:blip r:embed="rId7"/>
            <a:stretch>
              <a:fillRect l="0" t="0" r="0" b="0"/>
            </a:stretch>
          </a:blipFill>
        </p:spPr>
      </p:sp>
      <p:sp>
        <p:nvSpPr>
          <p:cNvPr name="TextBox 10" id="10"/>
          <p:cNvSpPr txBox="true"/>
          <p:nvPr/>
        </p:nvSpPr>
        <p:spPr>
          <a:xfrm rot="0">
            <a:off x="3805873" y="628644"/>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1" id="11"/>
          <p:cNvSpPr txBox="true"/>
          <p:nvPr/>
        </p:nvSpPr>
        <p:spPr>
          <a:xfrm rot="0">
            <a:off x="3940302" y="2092832"/>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Login/Registration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973" y="68376"/>
            <a:ext cx="19391945" cy="10907969"/>
          </a:xfrm>
          <a:custGeom>
            <a:avLst/>
            <a:gdLst/>
            <a:ahLst/>
            <a:cxnLst/>
            <a:rect r="r" b="b" t="t" l="l"/>
            <a:pathLst>
              <a:path h="10907969" w="19391945">
                <a:moveTo>
                  <a:pt x="0" y="0"/>
                </a:moveTo>
                <a:lnTo>
                  <a:pt x="19391946" y="0"/>
                </a:lnTo>
                <a:lnTo>
                  <a:pt x="19391946" y="10907969"/>
                </a:lnTo>
                <a:lnTo>
                  <a:pt x="0" y="1090796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3540" y="-1253606"/>
            <a:ext cx="15580920" cy="4550024"/>
            <a:chOff x="0" y="0"/>
            <a:chExt cx="4103617" cy="1198360"/>
          </a:xfrm>
        </p:grpSpPr>
        <p:sp>
          <p:nvSpPr>
            <p:cNvPr name="Freeform 4" id="4"/>
            <p:cNvSpPr/>
            <p:nvPr/>
          </p:nvSpPr>
          <p:spPr>
            <a:xfrm flipH="false" flipV="false" rot="0">
              <a:off x="0" y="0"/>
              <a:ext cx="4103617" cy="1198360"/>
            </a:xfrm>
            <a:custGeom>
              <a:avLst/>
              <a:gdLst/>
              <a:ahLst/>
              <a:cxnLst/>
              <a:rect r="r" b="b" t="t" l="l"/>
              <a:pathLst>
                <a:path h="1198360" w="4103617">
                  <a:moveTo>
                    <a:pt x="0" y="0"/>
                  </a:moveTo>
                  <a:lnTo>
                    <a:pt x="4103617" y="0"/>
                  </a:lnTo>
                  <a:lnTo>
                    <a:pt x="4103617" y="1198360"/>
                  </a:lnTo>
                  <a:lnTo>
                    <a:pt x="0" y="1198360"/>
                  </a:lnTo>
                  <a:close/>
                </a:path>
              </a:pathLst>
            </a:custGeom>
            <a:solidFill>
              <a:srgbClr val="31304D"/>
            </a:solidFill>
          </p:spPr>
        </p:sp>
        <p:sp>
          <p:nvSpPr>
            <p:cNvPr name="TextBox 5" id="5"/>
            <p:cNvSpPr txBox="true"/>
            <p:nvPr/>
          </p:nvSpPr>
          <p:spPr>
            <a:xfrm>
              <a:off x="0" y="-47625"/>
              <a:ext cx="4103617" cy="124598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5204233" y="-61867"/>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5204233" y="1608520"/>
            <a:ext cx="1977441" cy="496158"/>
          </a:xfrm>
          <a:custGeom>
            <a:avLst/>
            <a:gdLst/>
            <a:ahLst/>
            <a:cxnLst/>
            <a:rect r="r" b="b" t="t" l="l"/>
            <a:pathLst>
              <a:path h="496158" w="1977441">
                <a:moveTo>
                  <a:pt x="0" y="0"/>
                </a:moveTo>
                <a:lnTo>
                  <a:pt x="1977442" y="0"/>
                </a:lnTo>
                <a:lnTo>
                  <a:pt x="1977442" y="496158"/>
                </a:lnTo>
                <a:lnTo>
                  <a:pt x="0" y="49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827079" y="2442685"/>
            <a:ext cx="10984963" cy="7844315"/>
          </a:xfrm>
          <a:custGeom>
            <a:avLst/>
            <a:gdLst/>
            <a:ahLst/>
            <a:cxnLst/>
            <a:rect r="r" b="b" t="t" l="l"/>
            <a:pathLst>
              <a:path h="7844315" w="10984963">
                <a:moveTo>
                  <a:pt x="0" y="0"/>
                </a:moveTo>
                <a:lnTo>
                  <a:pt x="10984963" y="0"/>
                </a:lnTo>
                <a:lnTo>
                  <a:pt x="10984963" y="7844315"/>
                </a:lnTo>
                <a:lnTo>
                  <a:pt x="0" y="7844315"/>
                </a:lnTo>
                <a:lnTo>
                  <a:pt x="0" y="0"/>
                </a:lnTo>
                <a:close/>
              </a:path>
            </a:pathLst>
          </a:custGeom>
          <a:blipFill>
            <a:blip r:embed="rId6"/>
            <a:stretch>
              <a:fillRect l="-352" t="0" r="-352" b="0"/>
            </a:stretch>
          </a:blipFill>
        </p:spPr>
      </p:sp>
      <p:sp>
        <p:nvSpPr>
          <p:cNvPr name="TextBox 9" id="9"/>
          <p:cNvSpPr txBox="true"/>
          <p:nvPr/>
        </p:nvSpPr>
        <p:spPr>
          <a:xfrm rot="0">
            <a:off x="3861711" y="577082"/>
            <a:ext cx="10915698" cy="971562"/>
          </a:xfrm>
          <a:prstGeom prst="rect">
            <a:avLst/>
          </a:prstGeom>
        </p:spPr>
        <p:txBody>
          <a:bodyPr anchor="t" rtlCol="false" tIns="0" lIns="0" bIns="0" rIns="0">
            <a:spAutoFit/>
          </a:bodyPr>
          <a:lstStyle/>
          <a:p>
            <a:pPr algn="ctr" marL="0" indent="0" lvl="0">
              <a:lnSpc>
                <a:spcPts val="7125"/>
              </a:lnSpc>
              <a:spcBef>
                <a:spcPct val="0"/>
              </a:spcBef>
            </a:pPr>
            <a:r>
              <a:rPr lang="en-US" sz="7500">
                <a:solidFill>
                  <a:srgbClr val="FFFFFF"/>
                </a:solidFill>
                <a:latin typeface="Bold Ink"/>
                <a:ea typeface="Bold Ink"/>
                <a:cs typeface="Bold Ink"/>
                <a:sym typeface="Bold Ink"/>
              </a:rPr>
              <a:t>User Interface(JavaFX)</a:t>
            </a:r>
          </a:p>
        </p:txBody>
      </p:sp>
      <p:sp>
        <p:nvSpPr>
          <p:cNvPr name="TextBox 10" id="10"/>
          <p:cNvSpPr txBox="true"/>
          <p:nvPr/>
        </p:nvSpPr>
        <p:spPr>
          <a:xfrm rot="0">
            <a:off x="3686151" y="1662944"/>
            <a:ext cx="10915698" cy="752488"/>
          </a:xfrm>
          <a:prstGeom prst="rect">
            <a:avLst/>
          </a:prstGeom>
        </p:spPr>
        <p:txBody>
          <a:bodyPr anchor="t" rtlCol="false" tIns="0" lIns="0" bIns="0" rIns="0">
            <a:spAutoFit/>
          </a:bodyPr>
          <a:lstStyle/>
          <a:p>
            <a:pPr algn="ctr" marL="0" indent="0" lvl="0">
              <a:lnSpc>
                <a:spcPts val="5415"/>
              </a:lnSpc>
              <a:spcBef>
                <a:spcPct val="0"/>
              </a:spcBef>
            </a:pPr>
            <a:r>
              <a:rPr lang="en-US" sz="5700">
                <a:solidFill>
                  <a:srgbClr val="FFFFFF"/>
                </a:solidFill>
                <a:latin typeface="Bold Ink"/>
                <a:ea typeface="Bold Ink"/>
                <a:cs typeface="Bold Ink"/>
                <a:sym typeface="Bold Ink"/>
              </a:rPr>
              <a:t>Admin Homepage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DAGXkJfarMg</dc:identifier>
  <dcterms:modified xsi:type="dcterms:W3CDTF">2011-08-01T06:04:30Z</dcterms:modified>
  <cp:revision>1</cp:revision>
  <dc:title>Rent’N Go</dc:title>
</cp:coreProperties>
</file>